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comments/comment1.xml" ContentType="application/vnd.openxmlformats-officedocument.presentationml.comments+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comments/comment2.xml" ContentType="application/vnd.openxmlformats-officedocument.presentationml.comments+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comments/comment3.xml" ContentType="application/vnd.openxmlformats-officedocument.presentationml.comments+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7"/>
    <p:sldId id="324" r:id="rId78"/>
    <p:sldId id="325" r:id="rId79"/>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04" r:id="rId159"/>
    <p:sldId id="405" r:id="rId160"/>
    <p:sldId id="406" r:id="rId16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im" initials="j" lastIdx="1" clrIdx="0"/>
  <p:cmAuthor id="1" name="Haoran Chen" initials="HC"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comments" Target="comments/comment1.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comments" Target="comments/comment2.xml"/><Relationship Id="rId77" Type="http://schemas.openxmlformats.org/officeDocument/2006/relationships/slide" Target="slides/slide68.xml"/><Relationship Id="rId78" Type="http://schemas.openxmlformats.org/officeDocument/2006/relationships/slide" Target="slides/slide69.xml"/><Relationship Id="rId79" Type="http://schemas.openxmlformats.org/officeDocument/2006/relationships/slide" Target="slides/slide70.xml"/><Relationship Id="rId80" Type="http://schemas.openxmlformats.org/officeDocument/2006/relationships/comments" Target="comments/comment3.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 Id="rId85" Type="http://schemas.openxmlformats.org/officeDocument/2006/relationships/slide" Target="slides/slide75.xml"/><Relationship Id="rId86" Type="http://schemas.openxmlformats.org/officeDocument/2006/relationships/slide" Target="slides/slide76.xml"/><Relationship Id="rId87" Type="http://schemas.openxmlformats.org/officeDocument/2006/relationships/slide" Target="slides/slide77.xml"/><Relationship Id="rId88" Type="http://schemas.openxmlformats.org/officeDocument/2006/relationships/slide" Target="slides/slide78.xml"/><Relationship Id="rId89" Type="http://schemas.openxmlformats.org/officeDocument/2006/relationships/slide" Target="slides/slide79.xml"/><Relationship Id="rId90" Type="http://schemas.openxmlformats.org/officeDocument/2006/relationships/slide" Target="slides/slide80.xml"/><Relationship Id="rId91" Type="http://schemas.openxmlformats.org/officeDocument/2006/relationships/slide" Target="slides/slide81.xml"/><Relationship Id="rId92" Type="http://schemas.openxmlformats.org/officeDocument/2006/relationships/slide" Target="slides/slide82.xml"/><Relationship Id="rId93" Type="http://schemas.openxmlformats.org/officeDocument/2006/relationships/slide" Target="slides/slide83.xml"/><Relationship Id="rId94" Type="http://schemas.openxmlformats.org/officeDocument/2006/relationships/slide" Target="slides/slide84.xml"/><Relationship Id="rId95" Type="http://schemas.openxmlformats.org/officeDocument/2006/relationships/slide" Target="slides/slide85.xml"/><Relationship Id="rId96" Type="http://schemas.openxmlformats.org/officeDocument/2006/relationships/slide" Target="slides/slide86.xml"/><Relationship Id="rId97" Type="http://schemas.openxmlformats.org/officeDocument/2006/relationships/slide" Target="slides/slide87.xml"/><Relationship Id="rId98" Type="http://schemas.openxmlformats.org/officeDocument/2006/relationships/slide" Target="slides/slide88.xml"/><Relationship Id="rId99" Type="http://schemas.openxmlformats.org/officeDocument/2006/relationships/slide" Target="slides/slide89.xml"/><Relationship Id="rId100" Type="http://schemas.openxmlformats.org/officeDocument/2006/relationships/slide" Target="slides/slide90.xml"/><Relationship Id="rId101" Type="http://schemas.openxmlformats.org/officeDocument/2006/relationships/slide" Target="slides/slide91.xml"/><Relationship Id="rId102" Type="http://schemas.openxmlformats.org/officeDocument/2006/relationships/slide" Target="slides/slide92.xml"/><Relationship Id="rId103" Type="http://schemas.openxmlformats.org/officeDocument/2006/relationships/slide" Target="slides/slide93.xml"/><Relationship Id="rId104" Type="http://schemas.openxmlformats.org/officeDocument/2006/relationships/slide" Target="slides/slide94.xml"/><Relationship Id="rId105" Type="http://schemas.openxmlformats.org/officeDocument/2006/relationships/slide" Target="slides/slide95.xml"/><Relationship Id="rId106" Type="http://schemas.openxmlformats.org/officeDocument/2006/relationships/slide" Target="slides/slide96.xml"/><Relationship Id="rId107" Type="http://schemas.openxmlformats.org/officeDocument/2006/relationships/slide" Target="slides/slide97.xml"/><Relationship Id="rId108" Type="http://schemas.openxmlformats.org/officeDocument/2006/relationships/slide" Target="slides/slide98.xml"/><Relationship Id="rId109" Type="http://schemas.openxmlformats.org/officeDocument/2006/relationships/slide" Target="slides/slide99.xml"/><Relationship Id="rId110" Type="http://schemas.openxmlformats.org/officeDocument/2006/relationships/slide" Target="slides/slide100.xml"/><Relationship Id="rId111" Type="http://schemas.openxmlformats.org/officeDocument/2006/relationships/slide" Target="slides/slide101.xml"/><Relationship Id="rId112" Type="http://schemas.openxmlformats.org/officeDocument/2006/relationships/slide" Target="slides/slide102.xml"/><Relationship Id="rId113" Type="http://schemas.openxmlformats.org/officeDocument/2006/relationships/slide" Target="slides/slide103.xml"/><Relationship Id="rId114" Type="http://schemas.openxmlformats.org/officeDocument/2006/relationships/slide" Target="slides/slide104.xml"/><Relationship Id="rId115" Type="http://schemas.openxmlformats.org/officeDocument/2006/relationships/slide" Target="slides/slide105.xml"/><Relationship Id="rId116" Type="http://schemas.openxmlformats.org/officeDocument/2006/relationships/slide" Target="slides/slide106.xml"/><Relationship Id="rId117" Type="http://schemas.openxmlformats.org/officeDocument/2006/relationships/slide" Target="slides/slide107.xml"/><Relationship Id="rId118" Type="http://schemas.openxmlformats.org/officeDocument/2006/relationships/slide" Target="slides/slide108.xml"/><Relationship Id="rId119" Type="http://schemas.openxmlformats.org/officeDocument/2006/relationships/slide" Target="slides/slide109.xml"/><Relationship Id="rId120" Type="http://schemas.openxmlformats.org/officeDocument/2006/relationships/slide" Target="slides/slide110.xml"/><Relationship Id="rId121" Type="http://schemas.openxmlformats.org/officeDocument/2006/relationships/slide" Target="slides/slide111.xml"/><Relationship Id="rId122" Type="http://schemas.openxmlformats.org/officeDocument/2006/relationships/slide" Target="slides/slide112.xml"/><Relationship Id="rId123" Type="http://schemas.openxmlformats.org/officeDocument/2006/relationships/slide" Target="slides/slide113.xml"/><Relationship Id="rId124" Type="http://schemas.openxmlformats.org/officeDocument/2006/relationships/slide" Target="slides/slide114.xml"/><Relationship Id="rId125" Type="http://schemas.openxmlformats.org/officeDocument/2006/relationships/slide" Target="slides/slide115.xml"/><Relationship Id="rId126" Type="http://schemas.openxmlformats.org/officeDocument/2006/relationships/slide" Target="slides/slide116.xml"/><Relationship Id="rId127" Type="http://schemas.openxmlformats.org/officeDocument/2006/relationships/slide" Target="slides/slide117.xml"/><Relationship Id="rId128" Type="http://schemas.openxmlformats.org/officeDocument/2006/relationships/slide" Target="slides/slide118.xml"/><Relationship Id="rId129" Type="http://schemas.openxmlformats.org/officeDocument/2006/relationships/slide" Target="slides/slide119.xml"/><Relationship Id="rId130" Type="http://schemas.openxmlformats.org/officeDocument/2006/relationships/slide" Target="slides/slide120.xml"/><Relationship Id="rId131" Type="http://schemas.openxmlformats.org/officeDocument/2006/relationships/slide" Target="slides/slide121.xml"/><Relationship Id="rId132" Type="http://schemas.openxmlformats.org/officeDocument/2006/relationships/slide" Target="slides/slide122.xml"/><Relationship Id="rId133" Type="http://schemas.openxmlformats.org/officeDocument/2006/relationships/slide" Target="slides/slide123.xml"/><Relationship Id="rId134" Type="http://schemas.openxmlformats.org/officeDocument/2006/relationships/slide" Target="slides/slide124.xml"/><Relationship Id="rId135" Type="http://schemas.openxmlformats.org/officeDocument/2006/relationships/slide" Target="slides/slide125.xml"/><Relationship Id="rId136" Type="http://schemas.openxmlformats.org/officeDocument/2006/relationships/slide" Target="slides/slide126.xml"/><Relationship Id="rId137" Type="http://schemas.openxmlformats.org/officeDocument/2006/relationships/slide" Target="slides/slide127.xml"/><Relationship Id="rId138" Type="http://schemas.openxmlformats.org/officeDocument/2006/relationships/slide" Target="slides/slide128.xml"/><Relationship Id="rId139" Type="http://schemas.openxmlformats.org/officeDocument/2006/relationships/slide" Target="slides/slide129.xml"/><Relationship Id="rId140" Type="http://schemas.openxmlformats.org/officeDocument/2006/relationships/slide" Target="slides/slide130.xml"/><Relationship Id="rId141" Type="http://schemas.openxmlformats.org/officeDocument/2006/relationships/slide" Target="slides/slide131.xml"/><Relationship Id="rId142" Type="http://schemas.openxmlformats.org/officeDocument/2006/relationships/slide" Target="slides/slide132.xml"/><Relationship Id="rId143" Type="http://schemas.openxmlformats.org/officeDocument/2006/relationships/slide" Target="slides/slide133.xml"/><Relationship Id="rId144" Type="http://schemas.openxmlformats.org/officeDocument/2006/relationships/slide" Target="slides/slide134.xml"/><Relationship Id="rId145" Type="http://schemas.openxmlformats.org/officeDocument/2006/relationships/slide" Target="slides/slide135.xml"/><Relationship Id="rId146" Type="http://schemas.openxmlformats.org/officeDocument/2006/relationships/slide" Target="slides/slide136.xml"/><Relationship Id="rId147" Type="http://schemas.openxmlformats.org/officeDocument/2006/relationships/slide" Target="slides/slide137.xml"/><Relationship Id="rId148" Type="http://schemas.openxmlformats.org/officeDocument/2006/relationships/slide" Target="slides/slide138.xml"/><Relationship Id="rId149" Type="http://schemas.openxmlformats.org/officeDocument/2006/relationships/slide" Target="slides/slide139.xml"/><Relationship Id="rId150" Type="http://schemas.openxmlformats.org/officeDocument/2006/relationships/slide" Target="slides/slide140.xml"/><Relationship Id="rId151" Type="http://schemas.openxmlformats.org/officeDocument/2006/relationships/slide" Target="slides/slide141.xml"/><Relationship Id="rId152" Type="http://schemas.openxmlformats.org/officeDocument/2006/relationships/slide" Target="slides/slide142.xml"/><Relationship Id="rId153" Type="http://schemas.openxmlformats.org/officeDocument/2006/relationships/slide" Target="slides/slide143.xml"/><Relationship Id="rId154" Type="http://schemas.openxmlformats.org/officeDocument/2006/relationships/slide" Target="slides/slide144.xml"/><Relationship Id="rId155" Type="http://schemas.openxmlformats.org/officeDocument/2006/relationships/slide" Target="slides/slide145.xml"/><Relationship Id="rId156" Type="http://schemas.openxmlformats.org/officeDocument/2006/relationships/slide" Target="slides/slide146.xml"/><Relationship Id="rId157" Type="http://schemas.openxmlformats.org/officeDocument/2006/relationships/slide" Target="slides/slide147.xml"/><Relationship Id="rId158" Type="http://schemas.openxmlformats.org/officeDocument/2006/relationships/slide" Target="slides/slide148.xml"/><Relationship Id="rId159" Type="http://schemas.openxmlformats.org/officeDocument/2006/relationships/slide" Target="slides/slide149.xml"/><Relationship Id="rId160" Type="http://schemas.openxmlformats.org/officeDocument/2006/relationships/slide" Target="slides/slide150.xml"/><Relationship Id="rId161" Type="http://schemas.openxmlformats.org/officeDocument/2006/relationships/slide" Target="slides/slide15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7-15T14:52:59.140" idx="1">
    <p:pos x="6080" y="5712"/>
    <p:text>0100 IPV4、0110 IPV6</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6-06-23T18:05:29.462" idx="1">
    <p:pos x="4752" y="5088"/>
    <p:text>以太网MTU是1500字节，除去TCP+IP头的40个字节，真正的数据传输可以有1460，这就是所谓的MSS；TCP的RFC定义这个MSS的默认值536，因为 RFC 791里说了任何一个IP设备都得最少接收576尺寸的大小（实际上来说576是拨号的网络的MTU，而576减去IP头的20字节就是536）</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6-06-23T18:45:47.068" idx="2">
    <p:pos x="4768" y="5216"/>
    <p:text>Google的论文《An Argument for Increasing TCP’s Initial Congestion Window》，Linux 3.0后采用了这篇论文的建议——把cwnd 初始化成了 10个MSS</p:text>
  </p:cm>
</p:cmLst>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标题文本</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正文级别 1</a:t>
            </a:r>
          </a:p>
          <a:p>
            <a:pPr lvl="1"/>
            <a:r>
              <a:t>正文级别 2</a:t>
            </a:r>
          </a:p>
          <a:p>
            <a:pPr lvl="2"/>
            <a:r>
              <a:t>正文级别 3</a:t>
            </a:r>
          </a:p>
          <a:p>
            <a:pPr lvl="3"/>
            <a:r>
              <a:t>正文级别 4</a:t>
            </a:r>
          </a:p>
          <a:p>
            <a:pPr lvl="4"/>
            <a:r>
              <a:t>正文级别 5</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标题文本</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正文级别 1</a:t>
            </a:r>
          </a:p>
          <a:p>
            <a:pPr lvl="1"/>
            <a:r>
              <a:t>正文级别 2</a:t>
            </a:r>
          </a:p>
          <a:p>
            <a:pPr lvl="2"/>
            <a:r>
              <a:t>正文级别 3</a:t>
            </a:r>
          </a:p>
          <a:p>
            <a:pPr lvl="3"/>
            <a:r>
              <a:t>正文级别 4</a:t>
            </a:r>
          </a:p>
          <a:p>
            <a:pPr lvl="4"/>
            <a:r>
              <a:t>正文级别 5</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标题文本</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标题文本</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正文级别 1</a:t>
            </a:r>
          </a:p>
          <a:p>
            <a:pPr lvl="1"/>
            <a:r>
              <a:t>正文级别 2</a:t>
            </a:r>
          </a:p>
          <a:p>
            <a:pPr lvl="2"/>
            <a:r>
              <a:t>正文级别 3</a:t>
            </a:r>
          </a:p>
          <a:p>
            <a:pPr lvl="3"/>
            <a:r>
              <a:t>正文级别 4</a:t>
            </a:r>
          </a:p>
          <a:p>
            <a:pPr lvl="4"/>
            <a:r>
              <a:t>正文级别 5</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标题文本</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标题文本</a:t>
            </a:r>
          </a:p>
        </p:txBody>
      </p:sp>
      <p:sp>
        <p:nvSpPr>
          <p:cNvPr id="57" name="Shape 57"/>
          <p:cNvSpPr/>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标题文本</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正文级别 1</a:t>
            </a:r>
          </a:p>
          <a:p>
            <a:pPr lvl="1"/>
            <a:r>
              <a:t>正文级别 2</a:t>
            </a:r>
          </a:p>
          <a:p>
            <a:pPr lvl="2"/>
            <a:r>
              <a:t>正文级别 3</a:t>
            </a:r>
          </a:p>
          <a:p>
            <a:pPr lvl="3"/>
            <a:r>
              <a:t>正文级别 4</a:t>
            </a:r>
          </a:p>
          <a:p>
            <a:pPr lvl="4"/>
            <a:r>
              <a:t>正文级别 5</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png"/><Relationship Id="rId3" Type="http://schemas.openxmlformats.org/officeDocument/2006/relationships/image" Target="../media/image58.png"/></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10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10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png"/></Relationships>

</file>

<file path=ppt/slides/_rels/slide1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s>

</file>

<file path=ppt/slides/_rels/slide11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3.png"/></Relationships>

</file>

<file path=ppt/slides/_rels/slide1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1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1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s>

</file>

<file path=ppt/slides/_rels/slide1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4.png"/></Relationships>

</file>

<file path=ppt/slides/_rels/slide1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s>

</file>

<file path=ppt/slides/_rels/slide1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s>

</file>

<file path=ppt/slides/_rels/slide12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13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3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1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1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13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png"/></Relationships>

</file>

<file path=ppt/slides/_rels/slide1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1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1.png"/></Relationships>

</file>

<file path=ppt/slides/_rels/slide14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14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14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api://h5/plugin?base64Encode" TargetMode="External"/></Relationships>

</file>

<file path=ppt/slides/_rels/slide15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hyperlink" Target="mhybrid://h5%E5%8D%8F%E8%AE%AE%E7%9A%84URL" TargetMode="Externa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14.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 Id="rId3" Type="http://schemas.openxmlformats.org/officeDocument/2006/relationships/image" Target="../media/image26.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 Id="rId3" Type="http://schemas.openxmlformats.org/officeDocument/2006/relationships/image" Target="../media/image33.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omments" Target="../comments/comment1.xml"/><Relationship Id="rId3" Type="http://schemas.openxmlformats.org/officeDocument/2006/relationships/image" Target="../media/image37.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openxmlformats.org/officeDocument/2006/relationships/image" Target="../media/image47.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omments" Target="../comments/comment2.xm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omments" Target="../comments/comment3.xml"/><Relationship Id="rId3" Type="http://schemas.openxmlformats.org/officeDocument/2006/relationships/image" Target="../media/image48.pn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png"/></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png"/></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ctrTitle"/>
          </p:nvPr>
        </p:nvSpPr>
        <p:spPr>
          <a:xfrm>
            <a:off x="1270000" y="342900"/>
            <a:ext cx="10464800" cy="3302000"/>
          </a:xfrm>
          <a:prstGeom prst="rect">
            <a:avLst/>
          </a:prstGeom>
        </p:spPr>
        <p:txBody>
          <a:bodyPr/>
          <a:lstStyle/>
          <a:p>
            <a:pPr/>
            <a:r>
              <a:t>Hybrid框架设计</a:t>
            </a:r>
          </a:p>
        </p:txBody>
      </p:sp>
      <p:sp>
        <p:nvSpPr>
          <p:cNvPr id="120" name="Shape 120"/>
          <p:cNvSpPr/>
          <p:nvPr>
            <p:ph type="subTitle" sz="quarter" idx="1"/>
          </p:nvPr>
        </p:nvSpPr>
        <p:spPr>
          <a:prstGeom prst="rect">
            <a:avLst/>
          </a:prstGeom>
        </p:spPr>
        <p:txBody>
          <a:bodyPr/>
          <a:lstStyle/>
          <a:p>
            <a:pPr/>
            <a:r>
              <a:t>赵辛贵</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title"/>
          </p:nvPr>
        </p:nvSpPr>
        <p:spPr>
          <a:xfrm>
            <a:off x="-41077" y="7553"/>
            <a:ext cx="13086954" cy="1317080"/>
          </a:xfrm>
          <a:prstGeom prst="rect">
            <a:avLst/>
          </a:prstGeom>
        </p:spPr>
        <p:txBody>
          <a:bodyPr/>
          <a:lstStyle>
            <a:lvl1pPr>
              <a:defRPr sz="5000"/>
            </a:lvl1pPr>
          </a:lstStyle>
          <a:p>
            <a:pPr/>
            <a:r>
              <a:t>原理—Android 4.4以下兼容&lt;1&gt;</a:t>
            </a:r>
          </a:p>
        </p:txBody>
      </p:sp>
      <p:sp>
        <p:nvSpPr>
          <p:cNvPr id="200" name="Shape 200"/>
          <p:cNvSpPr/>
          <p:nvPr/>
        </p:nvSpPr>
        <p:spPr>
          <a:xfrm>
            <a:off x="1134864" y="3654003"/>
            <a:ext cx="11128276" cy="2211488"/>
          </a:xfrm>
          <a:prstGeom prst="rect">
            <a:avLst/>
          </a:prstGeom>
          <a:solidFill>
            <a:schemeClr val="accent3">
              <a:satOff val="18648"/>
              <a:lumOff val="5971"/>
            </a:schemeClr>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lgn="l" defTabSz="457200">
              <a:defRPr sz="2600">
                <a:solidFill>
                  <a:srgbClr val="008F00"/>
                </a:solidFill>
                <a:latin typeface="Helvetica"/>
                <a:ea typeface="Helvetica"/>
                <a:cs typeface="Helvetica"/>
                <a:sym typeface="Helvetica"/>
              </a:defRPr>
            </a:pPr>
            <a:r>
              <a:rPr>
                <a:solidFill>
                  <a:srgbClr val="000000"/>
                </a:solidFill>
              </a:rPr>
              <a:t>String script = </a:t>
            </a:r>
            <a:r>
              <a:t>"return (1+2)"</a:t>
            </a:r>
            <a:r>
              <a:rPr>
                <a:solidFill>
                  <a:srgbClr val="000000"/>
                </a:solidFill>
              </a:rPr>
              <a:t>;</a:t>
            </a:r>
            <a:br>
              <a:rPr>
                <a:solidFill>
                  <a:srgbClr val="000000"/>
                </a:solidFill>
              </a:rPr>
            </a:br>
            <a:r>
              <a:rPr>
                <a:solidFill>
                  <a:srgbClr val="000000"/>
                </a:solidFill>
              </a:rPr>
              <a:t>String evalScript=</a:t>
            </a:r>
            <a:r>
              <a:t>"eval('"</a:t>
            </a:r>
            <a:r>
              <a:rPr>
                <a:solidFill>
                  <a:srgbClr val="000000"/>
                </a:solidFill>
              </a:rPr>
              <a:t>+script + </a:t>
            </a:r>
            <a:r>
              <a:t>"')"</a:t>
            </a:r>
            <a:r>
              <a:rPr>
                <a:solidFill>
                  <a:srgbClr val="000000"/>
                </a:solidFill>
              </a:rPr>
              <a:t>;</a:t>
            </a:r>
            <a:br>
              <a:rPr>
                <a:solidFill>
                  <a:srgbClr val="000000"/>
                </a:solidFill>
              </a:rPr>
            </a:br>
            <a:r>
              <a:rPr>
                <a:solidFill>
                  <a:srgbClr val="000000"/>
                </a:solidFill>
              </a:rPr>
              <a:t>String retScript = </a:t>
            </a:r>
            <a:r>
              <a:t>"window.xxx.setValue("</a:t>
            </a:r>
            <a:r>
              <a:rPr>
                <a:solidFill>
                  <a:srgbClr val="000000"/>
                </a:solidFill>
              </a:rPr>
              <a:t>+evalScript+</a:t>
            </a:r>
            <a:r>
              <a:t>");"</a:t>
            </a:r>
            <a:r>
              <a:rPr>
                <a:solidFill>
                  <a:srgbClr val="000000"/>
                </a:solidFill>
              </a:rPr>
              <a:t>;</a:t>
            </a:r>
            <a:br>
              <a:rPr>
                <a:solidFill>
                  <a:srgbClr val="000000"/>
                </a:solidFill>
              </a:rPr>
            </a:br>
            <a:r>
              <a:rPr>
                <a:solidFill>
                  <a:srgbClr val="7B248D"/>
                </a:solidFill>
              </a:rPr>
              <a:t>mWebView</a:t>
            </a:r>
            <a:r>
              <a:rPr>
                <a:solidFill>
                  <a:srgbClr val="000000"/>
                </a:solidFill>
              </a:rPr>
              <a:t>.loadUrl(</a:t>
            </a:r>
            <a:r>
              <a:t>"javascript:"</a:t>
            </a:r>
            <a:r>
              <a:rPr>
                <a:solidFill>
                  <a:srgbClr val="000000"/>
                </a:solidFill>
              </a:rPr>
              <a:t>+retScript);</a:t>
            </a:r>
          </a:p>
        </p:txBody>
      </p:sp>
      <p:sp>
        <p:nvSpPr>
          <p:cNvPr id="201" name="Shape 201"/>
          <p:cNvSpPr/>
          <p:nvPr/>
        </p:nvSpPr>
        <p:spPr>
          <a:xfrm>
            <a:off x="1147564" y="1733847"/>
            <a:ext cx="11102876" cy="1435945"/>
          </a:xfrm>
          <a:prstGeom prst="rect">
            <a:avLst/>
          </a:prstGeom>
          <a:solidFill>
            <a:schemeClr val="accent3">
              <a:satOff val="18648"/>
              <a:lumOff val="5971"/>
            </a:schemeClr>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lgn="l" defTabSz="457200">
              <a:defRPr sz="2600">
                <a:latin typeface="Helvetica"/>
                <a:ea typeface="Helvetica"/>
                <a:cs typeface="Helvetica"/>
                <a:sym typeface="Helvetica"/>
              </a:defRPr>
            </a:pPr>
            <a:r>
              <a:t>String script = </a:t>
            </a:r>
            <a:r>
              <a:rPr>
                <a:solidFill>
                  <a:srgbClr val="008F00"/>
                </a:solidFill>
              </a:rPr>
              <a:t>"return (1+2)"</a:t>
            </a:r>
            <a:r>
              <a:t>;</a:t>
            </a:r>
            <a:br/>
            <a:r>
              <a:rPr>
                <a:solidFill>
                  <a:srgbClr val="7B248D"/>
                </a:solidFill>
              </a:rPr>
              <a:t>mWebView</a:t>
            </a:r>
            <a:r>
              <a:t>.loadUrl(</a:t>
            </a:r>
            <a:r>
              <a:rPr>
                <a:solidFill>
                  <a:srgbClr val="008F00"/>
                </a:solidFill>
              </a:rPr>
              <a:t>"javascript:"</a:t>
            </a:r>
            <a:r>
              <a:t>+ script);</a:t>
            </a:r>
          </a:p>
        </p:txBody>
      </p:sp>
      <p:sp>
        <p:nvSpPr>
          <p:cNvPr id="202" name="Shape 202"/>
          <p:cNvSpPr/>
          <p:nvPr/>
        </p:nvSpPr>
        <p:spPr>
          <a:xfrm>
            <a:off x="1134864" y="6349702"/>
            <a:ext cx="11128276" cy="2091433"/>
          </a:xfrm>
          <a:prstGeom prst="rect">
            <a:avLst/>
          </a:prstGeom>
          <a:solidFill>
            <a:schemeClr val="accent3">
              <a:satOff val="18648"/>
              <a:lumOff val="5971"/>
            </a:schemeClr>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lgn="l" defTabSz="457200">
              <a:defRPr sz="2600">
                <a:solidFill>
                  <a:srgbClr val="929000"/>
                </a:solidFill>
                <a:latin typeface="Helvetica"/>
                <a:ea typeface="Helvetica"/>
                <a:cs typeface="Helvetica"/>
                <a:sym typeface="Helvetica"/>
              </a:defRPr>
            </a:pPr>
            <a:r>
              <a:t>@JavascriptInterface</a:t>
            </a:r>
            <a:br/>
            <a:r>
              <a:rPr>
                <a:solidFill>
                  <a:srgbClr val="011993"/>
                </a:solidFill>
              </a:rPr>
              <a:t>public void </a:t>
            </a:r>
            <a:r>
              <a:rPr>
                <a:solidFill>
                  <a:srgbClr val="000000"/>
                </a:solidFill>
              </a:rPr>
              <a:t>setValue(</a:t>
            </a:r>
            <a:r>
              <a:rPr>
                <a:solidFill>
                  <a:srgbClr val="011993"/>
                </a:solidFill>
              </a:rPr>
              <a:t>final </a:t>
            </a:r>
            <a:r>
              <a:rPr>
                <a:solidFill>
                  <a:srgbClr val="000000"/>
                </a:solidFill>
              </a:rPr>
              <a:t>String value) {</a:t>
            </a:r>
            <a:endParaRPr>
              <a:solidFill>
                <a:srgbClr val="000000"/>
              </a:solidFill>
            </a:endParaRPr>
          </a:p>
          <a:p>
            <a:pPr lvl="1" algn="l" defTabSz="457200">
              <a:defRPr sz="2600">
                <a:solidFill>
                  <a:srgbClr val="008F00"/>
                </a:solidFill>
                <a:latin typeface="Helvetica"/>
                <a:ea typeface="Helvetica"/>
                <a:cs typeface="Helvetica"/>
                <a:sym typeface="Helvetica"/>
              </a:defRPr>
            </a:pPr>
            <a:r>
              <a:rPr>
                <a:solidFill>
                  <a:srgbClr val="000000"/>
                </a:solidFill>
              </a:rPr>
              <a:t>LogUtil.d(</a:t>
            </a:r>
            <a:r>
              <a:t>“JS_Execute"</a:t>
            </a:r>
            <a:r>
              <a:rPr>
                <a:solidFill>
                  <a:srgbClr val="000000"/>
                </a:solidFill>
              </a:rPr>
              <a:t>, </a:t>
            </a:r>
            <a:r>
              <a:t>"async js execute:"</a:t>
            </a:r>
            <a:r>
              <a:rPr>
                <a:solidFill>
                  <a:srgbClr val="000000"/>
                </a:solidFill>
              </a:rPr>
              <a:t>+value);</a:t>
            </a:r>
            <a:endParaRPr>
              <a:solidFill>
                <a:srgbClr val="000000"/>
              </a:solidFill>
            </a:endParaRPr>
          </a:p>
          <a:p>
            <a:pPr algn="l" defTabSz="457200">
              <a:defRPr sz="2600">
                <a:solidFill>
                  <a:srgbClr val="929000"/>
                </a:solidFill>
                <a:latin typeface="Helvetica"/>
                <a:ea typeface="Helvetica"/>
                <a:cs typeface="Helvetica"/>
                <a:sym typeface="Helvetica"/>
              </a:defRPr>
            </a:pPr>
            <a:r>
              <a:rPr>
                <a:solidFill>
                  <a:srgbClr val="000000"/>
                </a:solidFill>
              </a:rPr>
              <a:t>}</a:t>
            </a:r>
          </a:p>
        </p:txBody>
      </p:sp>
    </p:spTree>
  </p:cSld>
  <p:clrMapOvr>
    <a:masterClrMapping/>
  </p:clrMapOvr>
  <p:transition xmlns:p14="http://schemas.microsoft.com/office/powerpoint/2010/main" spd="med" advClick="1" p14:dur="1000"/>
</p:sld>
</file>

<file path=ppt/slides/slide1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4" name="Shape 604"/>
          <p:cNvSpPr/>
          <p:nvPr>
            <p:ph type="title"/>
          </p:nvPr>
        </p:nvSpPr>
        <p:spPr>
          <a:prstGeom prst="rect">
            <a:avLst/>
          </a:prstGeom>
        </p:spPr>
        <p:txBody>
          <a:bodyPr/>
          <a:lstStyle/>
          <a:p>
            <a:pPr/>
            <a:r>
              <a:t>什么是信令风暴？</a:t>
            </a:r>
          </a:p>
        </p:txBody>
      </p:sp>
      <p:sp>
        <p:nvSpPr>
          <p:cNvPr id="605" name="Shape 605"/>
          <p:cNvSpPr/>
          <p:nvPr>
            <p:ph type="body" idx="1"/>
          </p:nvPr>
        </p:nvSpPr>
        <p:spPr>
          <a:xfrm>
            <a:off x="952500" y="2609850"/>
            <a:ext cx="11099800" cy="6286500"/>
          </a:xfrm>
          <a:prstGeom prst="rect">
            <a:avLst/>
          </a:prstGeom>
        </p:spPr>
        <p:txBody>
          <a:bodyPr/>
          <a:lstStyle/>
          <a:p>
            <a:pPr marL="417830" indent="-417830" defTabSz="549148">
              <a:spcBef>
                <a:spcPts val="3900"/>
              </a:spcBef>
              <a:defRPr sz="3384"/>
            </a:pPr>
            <a:r>
              <a:t>频繁小流量数据交互大量消耗信令信道资源，引发雪崩</a:t>
            </a:r>
          </a:p>
          <a:p>
            <a:pPr marL="417830" indent="-417830" defTabSz="549148">
              <a:spcBef>
                <a:spcPts val="3900"/>
              </a:spcBef>
              <a:defRPr sz="3384"/>
            </a:pPr>
            <a:r>
              <a:t>产生条件</a:t>
            </a:r>
          </a:p>
          <a:p>
            <a:pPr lvl="2" marL="1253489" indent="-417830" defTabSz="549148">
              <a:spcBef>
                <a:spcPts val="3900"/>
              </a:spcBef>
              <a:defRPr sz="3384"/>
            </a:pPr>
            <a:r>
              <a:t>单次传输的数据量较小 </a:t>
            </a:r>
          </a:p>
          <a:p>
            <a:pPr lvl="2" marL="1253489" indent="-417830" defTabSz="549148">
              <a:spcBef>
                <a:spcPts val="3900"/>
              </a:spcBef>
              <a:defRPr sz="3384"/>
            </a:pPr>
            <a:r>
              <a:t>接入和释放频次较高</a:t>
            </a:r>
          </a:p>
          <a:p>
            <a:pPr lvl="2" marL="1253489" indent="-417830" defTabSz="549148">
              <a:spcBef>
                <a:spcPts val="3900"/>
              </a:spcBef>
              <a:defRPr sz="3384"/>
            </a:pPr>
            <a:r>
              <a:t>在线时间长但传送数据的时间很短</a:t>
            </a:r>
          </a:p>
          <a:p>
            <a:pPr lvl="2" marL="1253489" indent="-417830" defTabSz="549148">
              <a:spcBef>
                <a:spcPts val="3900"/>
              </a:spcBef>
              <a:defRPr sz="3384"/>
            </a:pPr>
            <a:r>
              <a:t>上下行传输的数据量较为对称</a:t>
            </a:r>
          </a:p>
        </p:txBody>
      </p:sp>
    </p:spTree>
  </p:cSld>
  <p:clrMapOvr>
    <a:masterClrMapping/>
  </p:clrMapOvr>
  <p:transition xmlns:p14="http://schemas.microsoft.com/office/powerpoint/2010/main" spd="med" advClick="1" p14:dur="1000"/>
</p:sld>
</file>

<file path=ppt/slides/slide1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7" name="Shape 607"/>
          <p:cNvSpPr/>
          <p:nvPr>
            <p:ph type="title"/>
          </p:nvPr>
        </p:nvSpPr>
        <p:spPr>
          <a:prstGeom prst="rect">
            <a:avLst/>
          </a:prstGeom>
        </p:spPr>
        <p:txBody>
          <a:bodyPr/>
          <a:lstStyle/>
          <a:p>
            <a:pPr/>
            <a:r>
              <a:t>2G不支持并发</a:t>
            </a:r>
          </a:p>
        </p:txBody>
      </p:sp>
      <p:sp>
        <p:nvSpPr>
          <p:cNvPr id="608" name="Shape 608"/>
          <p:cNvSpPr/>
          <p:nvPr>
            <p:ph type="body" idx="1"/>
          </p:nvPr>
        </p:nvSpPr>
        <p:spPr>
          <a:xfrm>
            <a:off x="952500" y="2609850"/>
            <a:ext cx="11099800" cy="6286500"/>
          </a:xfrm>
          <a:prstGeom prst="rect">
            <a:avLst/>
          </a:prstGeom>
        </p:spPr>
        <p:txBody>
          <a:bodyPr/>
          <a:lstStyle/>
          <a:p>
            <a:pPr/>
            <a:r>
              <a:t>2G网络无线侧设备-BSC/PCU起初就是不支持并发，所以2G手机都是半双工手机</a:t>
            </a:r>
          </a:p>
        </p:txBody>
      </p:sp>
    </p:spTree>
  </p:cSld>
  <p:clrMapOvr>
    <a:masterClrMapping/>
  </p:clrMapOvr>
  <p:transition xmlns:p14="http://schemas.microsoft.com/office/powerpoint/2010/main" spd="med" advClick="1" p14:dur="1000"/>
</p:sld>
</file>

<file path=ppt/slides/slide1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0" name="Shape 610"/>
          <p:cNvSpPr/>
          <p:nvPr>
            <p:ph type="title"/>
          </p:nvPr>
        </p:nvSpPr>
        <p:spPr>
          <a:prstGeom prst="rect">
            <a:avLst/>
          </a:prstGeom>
        </p:spPr>
        <p:txBody>
          <a:bodyPr/>
          <a:lstStyle/>
          <a:p>
            <a:pPr/>
            <a:r>
              <a:t>WCDMA</a:t>
            </a:r>
          </a:p>
        </p:txBody>
      </p:sp>
      <p:sp>
        <p:nvSpPr>
          <p:cNvPr id="611" name="Shape 611"/>
          <p:cNvSpPr/>
          <p:nvPr>
            <p:ph type="body" idx="1"/>
          </p:nvPr>
        </p:nvSpPr>
        <p:spPr>
          <a:xfrm>
            <a:off x="952500" y="2609850"/>
            <a:ext cx="11099800" cy="6286500"/>
          </a:xfrm>
          <a:prstGeom prst="rect">
            <a:avLst/>
          </a:prstGeom>
        </p:spPr>
        <p:txBody>
          <a:bodyPr/>
          <a:lstStyle/>
          <a:p>
            <a:pPr/>
            <a:r>
              <a:t>WCDMA在网络侧和终端侧可以同时支持电路域（CS）和分组域（PS）</a:t>
            </a:r>
          </a:p>
          <a:p>
            <a:pPr/>
            <a:r>
              <a:t>UMTS（WCDMA/TD-SCDMA）标准在制定时，要求设备支持所谓同一载波CS/PS并发能力，即终端在进行CS语音通话中，PS数据连接并不会中断</a:t>
            </a:r>
          </a:p>
        </p:txBody>
      </p:sp>
    </p:spTree>
  </p:cSld>
  <p:clrMapOvr>
    <a:masterClrMapping/>
  </p:clrMapOvr>
  <p:transition xmlns:p14="http://schemas.microsoft.com/office/powerpoint/2010/main" spd="med" advClick="1" p14:dur="1000"/>
</p:sld>
</file>

<file path=ppt/slides/slide1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3" name="Shape 613"/>
          <p:cNvSpPr/>
          <p:nvPr>
            <p:ph type="title"/>
          </p:nvPr>
        </p:nvSpPr>
        <p:spPr>
          <a:prstGeom prst="rect">
            <a:avLst/>
          </a:prstGeom>
        </p:spPr>
        <p:txBody>
          <a:bodyPr/>
          <a:lstStyle/>
          <a:p>
            <a:pPr/>
            <a:r>
              <a:t>LTE (含TDD)</a:t>
            </a:r>
          </a:p>
        </p:txBody>
      </p:sp>
      <p:sp>
        <p:nvSpPr>
          <p:cNvPr id="614" name="Shape 614"/>
          <p:cNvSpPr/>
          <p:nvPr>
            <p:ph type="body" idx="1"/>
          </p:nvPr>
        </p:nvSpPr>
        <p:spPr>
          <a:xfrm>
            <a:off x="952500" y="2609850"/>
            <a:ext cx="11099800" cy="6286500"/>
          </a:xfrm>
          <a:prstGeom prst="rect">
            <a:avLst/>
          </a:prstGeom>
        </p:spPr>
        <p:txBody>
          <a:bodyPr/>
          <a:lstStyle/>
          <a:p>
            <a:pPr marL="400050" indent="-400050" defTabSz="525779">
              <a:spcBef>
                <a:spcPts val="3700"/>
              </a:spcBef>
              <a:defRPr sz="3239"/>
            </a:pPr>
            <a:r>
              <a:t>LTE (包含TDD)系统支持分组域但不支持电路域</a:t>
            </a:r>
          </a:p>
          <a:p>
            <a:pPr marL="400050" indent="-400050" defTabSz="525779">
              <a:spcBef>
                <a:spcPts val="3700"/>
              </a:spcBef>
              <a:defRPr sz="3239"/>
            </a:pPr>
            <a:r>
              <a:t>不能支持通常形式的电路域话音业务，但可以在分组域上支持话音业务，即 voice over LTE (VoLTE)，VoLTE 通过IMS进行会话控制和与2G/3G核心网电路域的切换，由分组域提供承载</a:t>
            </a:r>
          </a:p>
          <a:p>
            <a:pPr marL="400050" indent="-400050" defTabSz="525779">
              <a:spcBef>
                <a:spcPts val="3700"/>
              </a:spcBef>
              <a:defRPr sz="3239"/>
            </a:pPr>
            <a:r>
              <a:t>当前LTE商用网络普遍采用 CSFB 或双待机方式来提供语音解决方案，前者待机时驻留在LTE网络，需要语音业务时，由LTE 回落至2G或3G网络；后者待机时同时驻留在2G/3G和LTE，语音业务由2G或3G网络提供</a:t>
            </a:r>
          </a:p>
        </p:txBody>
      </p:sp>
    </p:spTree>
  </p:cSld>
  <p:clrMapOvr>
    <a:masterClrMapping/>
  </p:clrMapOvr>
  <p:transition xmlns:p14="http://schemas.microsoft.com/office/powerpoint/2010/main" spd="med" advClick="1" p14:dur="1000"/>
</p:sld>
</file>

<file path=ppt/slides/slide1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6" name="Shape 616"/>
          <p:cNvSpPr/>
          <p:nvPr>
            <p:ph type="title"/>
          </p:nvPr>
        </p:nvSpPr>
        <p:spPr>
          <a:prstGeom prst="rect">
            <a:avLst/>
          </a:prstGeom>
        </p:spPr>
        <p:txBody>
          <a:bodyPr/>
          <a:lstStyle/>
          <a:p>
            <a:pPr/>
            <a:r>
              <a:t>WIFI网络</a:t>
            </a:r>
          </a:p>
        </p:txBody>
      </p:sp>
      <p:pic>
        <p:nvPicPr>
          <p:cNvPr id="617" name="pasted-image.pdf"/>
          <p:cNvPicPr>
            <a:picLocks noChangeAspect="1"/>
          </p:cNvPicPr>
          <p:nvPr/>
        </p:nvPicPr>
        <p:blipFill>
          <a:blip r:embed="rId2">
            <a:extLst/>
          </a:blip>
          <a:stretch>
            <a:fillRect/>
          </a:stretch>
        </p:blipFill>
        <p:spPr>
          <a:xfrm>
            <a:off x="2286000" y="2870200"/>
            <a:ext cx="8432800" cy="4013200"/>
          </a:xfrm>
          <a:prstGeom prst="rect">
            <a:avLst/>
          </a:prstGeom>
          <a:ln w="12700">
            <a:miter lim="400000"/>
          </a:ln>
        </p:spPr>
      </p:pic>
      <p:pic>
        <p:nvPicPr>
          <p:cNvPr id="618" name="pasted-image.pdf"/>
          <p:cNvPicPr>
            <a:picLocks noChangeAspect="1"/>
          </p:cNvPicPr>
          <p:nvPr/>
        </p:nvPicPr>
        <p:blipFill>
          <a:blip r:embed="rId3">
            <a:extLst/>
          </a:blip>
          <a:stretch>
            <a:fillRect/>
          </a:stretch>
        </p:blipFill>
        <p:spPr>
          <a:xfrm>
            <a:off x="1930400" y="7626350"/>
            <a:ext cx="9144000" cy="1257300"/>
          </a:xfrm>
          <a:prstGeom prst="rect">
            <a:avLst/>
          </a:prstGeom>
          <a:ln w="12700">
            <a:miter lim="400000"/>
          </a:ln>
        </p:spPr>
      </p:pic>
    </p:spTree>
  </p:cSld>
  <p:clrMapOvr>
    <a:masterClrMapping/>
  </p:clrMapOvr>
  <p:transition xmlns:p14="http://schemas.microsoft.com/office/powerpoint/2010/main" spd="med" advClick="1" p14:dur="1000"/>
</p:sld>
</file>

<file path=ppt/slides/slide1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0" name="Shape 620"/>
          <p:cNvSpPr/>
          <p:nvPr>
            <p:ph type="title"/>
          </p:nvPr>
        </p:nvSpPr>
        <p:spPr>
          <a:prstGeom prst="rect">
            <a:avLst/>
          </a:prstGeom>
        </p:spPr>
        <p:txBody>
          <a:bodyPr/>
          <a:lstStyle/>
          <a:p>
            <a:pPr/>
            <a:r>
              <a:t>网络类型分布*</a:t>
            </a:r>
          </a:p>
        </p:txBody>
      </p:sp>
      <p:sp>
        <p:nvSpPr>
          <p:cNvPr id="621" name="Shape 621"/>
          <p:cNvSpPr/>
          <p:nvPr/>
        </p:nvSpPr>
        <p:spPr>
          <a:xfrm>
            <a:off x="10223817" y="9207500"/>
            <a:ext cx="274256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*携程App统计数据</a:t>
            </a:r>
          </a:p>
        </p:txBody>
      </p:sp>
      <p:pic>
        <p:nvPicPr>
          <p:cNvPr id="622" name="Screen Shot 2016-06-23 at 11.57.21 PM.png"/>
          <p:cNvPicPr>
            <a:picLocks noChangeAspect="1"/>
          </p:cNvPicPr>
          <p:nvPr/>
        </p:nvPicPr>
        <p:blipFill>
          <a:blip r:embed="rId2">
            <a:extLst/>
          </a:blip>
          <a:stretch>
            <a:fillRect/>
          </a:stretch>
        </p:blipFill>
        <p:spPr>
          <a:xfrm>
            <a:off x="3186115" y="3157269"/>
            <a:ext cx="6632570" cy="5191662"/>
          </a:xfrm>
          <a:prstGeom prst="rect">
            <a:avLst/>
          </a:prstGeom>
          <a:ln w="12700">
            <a:miter lim="400000"/>
          </a:ln>
        </p:spPr>
      </p:pic>
    </p:spTree>
  </p:cSld>
  <p:clrMapOvr>
    <a:masterClrMapping/>
  </p:clrMapOvr>
  <p:transition xmlns:p14="http://schemas.microsoft.com/office/powerpoint/2010/main" spd="med" advClick="1" p14:dur="1000"/>
</p:sld>
</file>

<file path=ppt/slides/slide1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4" name="Shape 624"/>
          <p:cNvSpPr/>
          <p:nvPr>
            <p:ph type="title"/>
          </p:nvPr>
        </p:nvSpPr>
        <p:spPr>
          <a:prstGeom prst="rect">
            <a:avLst/>
          </a:prstGeom>
        </p:spPr>
        <p:txBody>
          <a:bodyPr/>
          <a:lstStyle/>
          <a:p>
            <a:pPr/>
            <a:r>
              <a:t>推荐图书</a:t>
            </a:r>
          </a:p>
        </p:txBody>
      </p:sp>
      <p:sp>
        <p:nvSpPr>
          <p:cNvPr id="625" name="Shape 625"/>
          <p:cNvSpPr/>
          <p:nvPr>
            <p:ph type="body" idx="1"/>
          </p:nvPr>
        </p:nvSpPr>
        <p:spPr>
          <a:xfrm>
            <a:off x="952500" y="2609850"/>
            <a:ext cx="11099800" cy="6286500"/>
          </a:xfrm>
          <a:prstGeom prst="rect">
            <a:avLst/>
          </a:prstGeom>
        </p:spPr>
        <p:txBody>
          <a:bodyPr/>
          <a:lstStyle/>
          <a:p>
            <a:pPr/>
            <a:r>
              <a:t>《High Performance Browser Networking》</a:t>
            </a:r>
          </a:p>
        </p:txBody>
      </p:sp>
    </p:spTree>
  </p:cSld>
  <p:clrMapOvr>
    <a:masterClrMapping/>
  </p:clrMapOvr>
  <p:transition xmlns:p14="http://schemas.microsoft.com/office/powerpoint/2010/main" spd="med" advClick="1" p14:dur="1000"/>
</p:sld>
</file>

<file path=ppt/slides/slide1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7" name="Shape 627"/>
          <p:cNvSpPr/>
          <p:nvPr>
            <p:ph type="title"/>
          </p:nvPr>
        </p:nvSpPr>
        <p:spPr>
          <a:prstGeom prst="rect">
            <a:avLst/>
          </a:prstGeom>
        </p:spPr>
        <p:txBody>
          <a:bodyPr/>
          <a:lstStyle/>
          <a:p>
            <a:pPr/>
            <a:r>
              <a:t>Agenda</a:t>
            </a:r>
          </a:p>
        </p:txBody>
      </p:sp>
      <p:sp>
        <p:nvSpPr>
          <p:cNvPr id="628" name="Shape 628"/>
          <p:cNvSpPr/>
          <p:nvPr>
            <p:ph type="body" idx="1"/>
          </p:nvPr>
        </p:nvSpPr>
        <p:spPr>
          <a:xfrm>
            <a:off x="952500" y="2609850"/>
            <a:ext cx="11099800" cy="6286500"/>
          </a:xfrm>
          <a:prstGeom prst="rect">
            <a:avLst/>
          </a:prstGeom>
        </p:spPr>
        <p:txBody>
          <a:bodyPr/>
          <a:lstStyle/>
          <a:p>
            <a:pPr/>
            <a:r>
              <a:t>网络基础和性能</a:t>
            </a:r>
          </a:p>
          <a:p>
            <a:pPr/>
            <a:r>
              <a:t>无线网络基础和性能</a:t>
            </a:r>
          </a:p>
          <a:p>
            <a:pPr>
              <a:defRPr>
                <a:solidFill>
                  <a:srgbClr val="FA7844"/>
                </a:solidFill>
              </a:defRPr>
            </a:pPr>
            <a:r>
              <a:t>App网络性能优化</a:t>
            </a:r>
          </a:p>
        </p:txBody>
      </p:sp>
    </p:spTree>
  </p:cSld>
  <p:clrMapOvr>
    <a:masterClrMapping/>
  </p:clrMapOvr>
  <p:transition xmlns:p14="http://schemas.microsoft.com/office/powerpoint/2010/main" spd="med" advClick="1" p14:dur="1000"/>
</p:sld>
</file>

<file path=ppt/slides/slide1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0" name="Shape 630"/>
          <p:cNvSpPr/>
          <p:nvPr>
            <p:ph type="title"/>
          </p:nvPr>
        </p:nvSpPr>
        <p:spPr>
          <a:prstGeom prst="rect">
            <a:avLst/>
          </a:prstGeom>
        </p:spPr>
        <p:txBody>
          <a:bodyPr/>
          <a:lstStyle>
            <a:lvl1pPr defTabSz="496570">
              <a:defRPr sz="6800"/>
            </a:lvl1pPr>
          </a:lstStyle>
          <a:p>
            <a:pPr/>
            <a:r>
              <a:t>网络分析工具 - Surge/Replica</a:t>
            </a:r>
          </a:p>
        </p:txBody>
      </p:sp>
      <p:sp>
        <p:nvSpPr>
          <p:cNvPr id="631" name="Shape 631"/>
          <p:cNvSpPr/>
          <p:nvPr>
            <p:ph type="body" sz="half" idx="1"/>
          </p:nvPr>
        </p:nvSpPr>
        <p:spPr>
          <a:prstGeom prst="rect">
            <a:avLst/>
          </a:prstGeom>
        </p:spPr>
        <p:txBody>
          <a:bodyPr/>
          <a:lstStyle>
            <a:lvl1pPr>
              <a:defRPr sz="3600"/>
            </a:lvl1pPr>
          </a:lstStyle>
          <a:p>
            <a:pPr/>
            <a:r>
              <a:t>App端流量分析功能</a:t>
            </a:r>
          </a:p>
        </p:txBody>
      </p:sp>
      <p:pic>
        <p:nvPicPr>
          <p:cNvPr id="632" name="pasted-image.pdf"/>
          <p:cNvPicPr>
            <a:picLocks noChangeAspect="1"/>
          </p:cNvPicPr>
          <p:nvPr/>
        </p:nvPicPr>
        <p:blipFill>
          <a:blip r:embed="rId2">
            <a:extLst/>
          </a:blip>
          <a:stretch>
            <a:fillRect/>
          </a:stretch>
        </p:blipFill>
        <p:spPr>
          <a:xfrm>
            <a:off x="7467339" y="2479434"/>
            <a:ext cx="3961469" cy="7053695"/>
          </a:xfrm>
          <a:prstGeom prst="rect">
            <a:avLst/>
          </a:prstGeom>
          <a:ln w="12700">
            <a:miter lim="400000"/>
          </a:ln>
        </p:spPr>
      </p:pic>
    </p:spTree>
  </p:cSld>
  <p:clrMapOvr>
    <a:masterClrMapping/>
  </p:clrMapOvr>
  <p:transition xmlns:p14="http://schemas.microsoft.com/office/powerpoint/2010/main" spd="med" advClick="1" p14:dur="1000"/>
</p:sld>
</file>

<file path=ppt/slides/slide1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4" name="Shape 634"/>
          <p:cNvSpPr/>
          <p:nvPr>
            <p:ph type="title"/>
          </p:nvPr>
        </p:nvSpPr>
        <p:spPr>
          <a:prstGeom prst="rect">
            <a:avLst/>
          </a:prstGeom>
        </p:spPr>
        <p:txBody>
          <a:bodyPr/>
          <a:lstStyle>
            <a:lvl1pPr defTabSz="455675">
              <a:defRPr sz="6240"/>
            </a:lvl1pPr>
          </a:lstStyle>
          <a:p>
            <a:pPr/>
            <a:r>
              <a:t>网络分析工具 - Charles/Fiddler</a:t>
            </a:r>
          </a:p>
        </p:txBody>
      </p:sp>
      <p:sp>
        <p:nvSpPr>
          <p:cNvPr id="635" name="Shape 635"/>
          <p:cNvSpPr/>
          <p:nvPr>
            <p:ph type="body" sz="half" idx="1"/>
          </p:nvPr>
        </p:nvSpPr>
        <p:spPr>
          <a:prstGeom prst="rect">
            <a:avLst/>
          </a:prstGeom>
        </p:spPr>
        <p:txBody>
          <a:bodyPr/>
          <a:lstStyle>
            <a:lvl1pPr>
              <a:defRPr sz="3600"/>
            </a:lvl1pPr>
          </a:lstStyle>
          <a:p>
            <a:pPr/>
            <a:r>
              <a:t>HTTP 分析工具</a:t>
            </a:r>
          </a:p>
        </p:txBody>
      </p:sp>
      <p:pic>
        <p:nvPicPr>
          <p:cNvPr id="636" name="pasted-image.pdf"/>
          <p:cNvPicPr>
            <a:picLocks noChangeAspect="1"/>
          </p:cNvPicPr>
          <p:nvPr/>
        </p:nvPicPr>
        <p:blipFill>
          <a:blip r:embed="rId2">
            <a:extLst/>
          </a:blip>
          <a:stretch>
            <a:fillRect/>
          </a:stretch>
        </p:blipFill>
        <p:spPr>
          <a:xfrm>
            <a:off x="5002581" y="3128295"/>
            <a:ext cx="7401499" cy="5236910"/>
          </a:xfrm>
          <a:prstGeom prst="rect">
            <a:avLst/>
          </a:prstGeom>
          <a:ln w="12700">
            <a:miter lim="400000"/>
          </a:ln>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ph type="title"/>
          </p:nvPr>
        </p:nvSpPr>
        <p:spPr>
          <a:xfrm>
            <a:off x="-41077" y="7553"/>
            <a:ext cx="13086954" cy="1317080"/>
          </a:xfrm>
          <a:prstGeom prst="rect">
            <a:avLst/>
          </a:prstGeom>
        </p:spPr>
        <p:txBody>
          <a:bodyPr/>
          <a:lstStyle>
            <a:lvl1pPr>
              <a:defRPr sz="5000"/>
            </a:lvl1pPr>
          </a:lstStyle>
          <a:p>
            <a:pPr/>
            <a:r>
              <a:t>原理—Android 4.4以下兼容&lt;2&gt;</a:t>
            </a:r>
          </a:p>
        </p:txBody>
      </p:sp>
      <p:pic>
        <p:nvPicPr>
          <p:cNvPr id="205" name="屏幕快照 2016-07-16 上午11.15.06.png"/>
          <p:cNvPicPr>
            <a:picLocks noChangeAspect="1"/>
          </p:cNvPicPr>
          <p:nvPr/>
        </p:nvPicPr>
        <p:blipFill>
          <a:blip r:embed="rId2">
            <a:extLst/>
          </a:blip>
          <a:stretch>
            <a:fillRect/>
          </a:stretch>
        </p:blipFill>
        <p:spPr>
          <a:xfrm>
            <a:off x="258167" y="1059209"/>
            <a:ext cx="11849101" cy="3937001"/>
          </a:xfrm>
          <a:prstGeom prst="rect">
            <a:avLst/>
          </a:prstGeom>
          <a:ln w="12700">
            <a:miter lim="400000"/>
          </a:ln>
        </p:spPr>
      </p:pic>
      <p:pic>
        <p:nvPicPr>
          <p:cNvPr id="206" name="屏幕快照 2016-07-16 上午11.12.37.png"/>
          <p:cNvPicPr>
            <a:picLocks noChangeAspect="1"/>
          </p:cNvPicPr>
          <p:nvPr/>
        </p:nvPicPr>
        <p:blipFill>
          <a:blip r:embed="rId3">
            <a:extLst/>
          </a:blip>
          <a:stretch>
            <a:fillRect/>
          </a:stretch>
        </p:blipFill>
        <p:spPr>
          <a:xfrm>
            <a:off x="214907" y="5065216"/>
            <a:ext cx="9956801" cy="4572001"/>
          </a:xfrm>
          <a:prstGeom prst="rect">
            <a:avLst/>
          </a:prstGeom>
          <a:ln w="12700">
            <a:miter lim="400000"/>
          </a:ln>
        </p:spPr>
      </p:pic>
    </p:spTree>
  </p:cSld>
  <p:clrMapOvr>
    <a:masterClrMapping/>
  </p:clrMapOvr>
  <p:transition xmlns:p14="http://schemas.microsoft.com/office/powerpoint/2010/main" spd="med" advClick="1" p14:dur="1000"/>
</p:sld>
</file>

<file path=ppt/slides/slide1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8" name="Shape 638"/>
          <p:cNvSpPr/>
          <p:nvPr>
            <p:ph type="title"/>
          </p:nvPr>
        </p:nvSpPr>
        <p:spPr>
          <a:prstGeom prst="rect">
            <a:avLst/>
          </a:prstGeom>
        </p:spPr>
        <p:txBody>
          <a:bodyPr/>
          <a:lstStyle>
            <a:lvl1pPr defTabSz="473201">
              <a:defRPr sz="6480"/>
            </a:lvl1pPr>
          </a:lstStyle>
          <a:p>
            <a:pPr/>
            <a:r>
              <a:t>终极网络分析工具 - Wireshark</a:t>
            </a:r>
          </a:p>
        </p:txBody>
      </p:sp>
      <p:pic>
        <p:nvPicPr>
          <p:cNvPr id="639" name="pasted-image.png"/>
          <p:cNvPicPr>
            <a:picLocks noChangeAspect="1"/>
          </p:cNvPicPr>
          <p:nvPr/>
        </p:nvPicPr>
        <p:blipFill>
          <a:blip r:embed="rId2">
            <a:extLst/>
          </a:blip>
          <a:stretch>
            <a:fillRect/>
          </a:stretch>
        </p:blipFill>
        <p:spPr>
          <a:xfrm>
            <a:off x="237166" y="2731553"/>
            <a:ext cx="12530468" cy="6228053"/>
          </a:xfrm>
          <a:prstGeom prst="rect">
            <a:avLst/>
          </a:prstGeom>
          <a:ln w="12700">
            <a:miter lim="400000"/>
          </a:ln>
        </p:spPr>
      </p:pic>
    </p:spTree>
  </p:cSld>
  <p:clrMapOvr>
    <a:masterClrMapping/>
  </p:clrMapOvr>
  <p:transition xmlns:p14="http://schemas.microsoft.com/office/powerpoint/2010/main" spd="med" advClick="1" p14:dur="1000"/>
</p:sld>
</file>

<file path=ppt/slides/slide1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1" name="Shape 641"/>
          <p:cNvSpPr/>
          <p:nvPr>
            <p:ph type="title"/>
          </p:nvPr>
        </p:nvSpPr>
        <p:spPr>
          <a:prstGeom prst="rect">
            <a:avLst/>
          </a:prstGeom>
        </p:spPr>
        <p:txBody>
          <a:bodyPr/>
          <a:lstStyle/>
          <a:p>
            <a:pPr/>
            <a:r>
              <a:t>网络性能监控基础设施</a:t>
            </a:r>
          </a:p>
        </p:txBody>
      </p:sp>
      <p:sp>
        <p:nvSpPr>
          <p:cNvPr id="642" name="Shape 642"/>
          <p:cNvSpPr/>
          <p:nvPr>
            <p:ph type="body" idx="1"/>
          </p:nvPr>
        </p:nvSpPr>
        <p:spPr>
          <a:xfrm>
            <a:off x="952500" y="2609850"/>
            <a:ext cx="11099800" cy="6286500"/>
          </a:xfrm>
          <a:prstGeom prst="rect">
            <a:avLst/>
          </a:prstGeom>
        </p:spPr>
        <p:txBody>
          <a:bodyPr/>
          <a:lstStyle/>
          <a:p>
            <a:pPr/>
            <a:r>
              <a:t>任何性能优化结果都需要用数据证明</a:t>
            </a:r>
          </a:p>
          <a:p>
            <a:pPr lvl="2">
              <a:defRPr sz="3200"/>
            </a:pPr>
            <a:r>
              <a:t>网络服务成功率、平均耗时、耗时分布</a:t>
            </a:r>
          </a:p>
          <a:p>
            <a:pPr/>
            <a:r>
              <a:t>能够采集用户数据进行分析</a:t>
            </a:r>
          </a:p>
          <a:p>
            <a:pPr lvl="2">
              <a:defRPr sz="3200"/>
            </a:pPr>
            <a:r>
              <a:t>网络服务错误类型分布、请求和响应报文大小、网络服务过程细分、网络错误 Trace 日志</a:t>
            </a:r>
          </a:p>
        </p:txBody>
      </p:sp>
    </p:spTree>
  </p:cSld>
  <p:clrMapOvr>
    <a:masterClrMapping/>
  </p:clrMapOvr>
  <p:transition xmlns:p14="http://schemas.microsoft.com/office/powerpoint/2010/main" spd="med" advClick="1" p14:dur="1000"/>
</p:sld>
</file>

<file path=ppt/slides/slide1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4" name="Shape 644"/>
          <p:cNvSpPr/>
          <p:nvPr>
            <p:ph type="title"/>
          </p:nvPr>
        </p:nvSpPr>
        <p:spPr>
          <a:prstGeom prst="rect">
            <a:avLst/>
          </a:prstGeom>
        </p:spPr>
        <p:txBody>
          <a:bodyPr/>
          <a:lstStyle/>
          <a:p>
            <a:pPr/>
            <a:r>
              <a:t>网络性能监控基础设施</a:t>
            </a:r>
          </a:p>
        </p:txBody>
      </p:sp>
      <p:sp>
        <p:nvSpPr>
          <p:cNvPr id="645" name="Shape 645"/>
          <p:cNvSpPr/>
          <p:nvPr>
            <p:ph type="body" idx="1"/>
          </p:nvPr>
        </p:nvSpPr>
        <p:spPr>
          <a:xfrm>
            <a:off x="952500" y="2609850"/>
            <a:ext cx="11099800" cy="6286500"/>
          </a:xfrm>
          <a:prstGeom prst="rect">
            <a:avLst/>
          </a:prstGeom>
        </p:spPr>
        <p:txBody>
          <a:bodyPr/>
          <a:lstStyle/>
          <a:p>
            <a:pPr/>
            <a:r>
              <a:t>App端Logging基础设施提供端到端监控</a:t>
            </a:r>
          </a:p>
          <a:p>
            <a:pPr lvl="2">
              <a:defRPr sz="3200"/>
            </a:pPr>
            <a:r>
              <a:t>客户端埋点采集实时上传</a:t>
            </a:r>
          </a:p>
          <a:p>
            <a:pPr lvl="2">
              <a:defRPr sz="3200"/>
            </a:pPr>
            <a:r>
              <a:t>服务端T+0处理</a:t>
            </a:r>
          </a:p>
          <a:p>
            <a:pPr lvl="2">
              <a:defRPr sz="3200"/>
            </a:pPr>
            <a:r>
              <a:t>Portal展示 (实时/小时级)</a:t>
            </a:r>
          </a:p>
          <a:p>
            <a:pPr lvl="2">
              <a:defRPr sz="3200"/>
            </a:pPr>
            <a:r>
              <a:t>自动告警 (分钟级)</a:t>
            </a:r>
          </a:p>
          <a:p>
            <a:pPr lvl="2">
              <a:defRPr sz="3200"/>
            </a:pPr>
            <a:r>
              <a:t>Trace日志后期分析</a:t>
            </a:r>
          </a:p>
        </p:txBody>
      </p:sp>
    </p:spTree>
  </p:cSld>
  <p:clrMapOvr>
    <a:masterClrMapping/>
  </p:clrMapOvr>
  <p:transition xmlns:p14="http://schemas.microsoft.com/office/powerpoint/2010/main" spd="med" advClick="1" p14:dur="1000"/>
</p:sld>
</file>

<file path=ppt/slides/slide1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7" name="Shape 647"/>
          <p:cNvSpPr/>
          <p:nvPr>
            <p:ph type="title"/>
          </p:nvPr>
        </p:nvSpPr>
        <p:spPr>
          <a:prstGeom prst="rect">
            <a:avLst/>
          </a:prstGeom>
        </p:spPr>
        <p:txBody>
          <a:bodyPr/>
          <a:lstStyle/>
          <a:p>
            <a:pPr/>
            <a:r>
              <a:t>网络性能监控基础设施</a:t>
            </a:r>
          </a:p>
        </p:txBody>
      </p:sp>
      <p:pic>
        <p:nvPicPr>
          <p:cNvPr id="648" name="pasted-image.pdf"/>
          <p:cNvPicPr>
            <a:picLocks noChangeAspect="1"/>
          </p:cNvPicPr>
          <p:nvPr/>
        </p:nvPicPr>
        <p:blipFill>
          <a:blip r:embed="rId2">
            <a:extLst/>
          </a:blip>
          <a:stretch>
            <a:fillRect/>
          </a:stretch>
        </p:blipFill>
        <p:spPr>
          <a:xfrm>
            <a:off x="1105343" y="2898972"/>
            <a:ext cx="10794114" cy="5708256"/>
          </a:xfrm>
          <a:prstGeom prst="rect">
            <a:avLst/>
          </a:prstGeom>
          <a:ln w="12700">
            <a:miter lim="400000"/>
          </a:ln>
        </p:spPr>
      </p:pic>
    </p:spTree>
  </p:cSld>
  <p:clrMapOvr>
    <a:masterClrMapping/>
  </p:clrMapOvr>
  <p:transition xmlns:p14="http://schemas.microsoft.com/office/powerpoint/2010/main" spd="med" advClick="1" p14:dur="1000"/>
</p:sld>
</file>

<file path=ppt/slides/slide1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0" name="Shape 650"/>
          <p:cNvSpPr/>
          <p:nvPr>
            <p:ph type="title"/>
          </p:nvPr>
        </p:nvSpPr>
        <p:spPr>
          <a:prstGeom prst="rect">
            <a:avLst/>
          </a:prstGeom>
        </p:spPr>
        <p:txBody>
          <a:bodyPr/>
          <a:lstStyle/>
          <a:p>
            <a:pPr/>
            <a:r>
              <a:t>网络性能监控基础设施</a:t>
            </a:r>
          </a:p>
        </p:txBody>
      </p:sp>
      <p:pic>
        <p:nvPicPr>
          <p:cNvPr id="651" name="Screen_Shot_2016-06-23_at_11_12_36_PM.jpg"/>
          <p:cNvPicPr>
            <a:picLocks noChangeAspect="1"/>
          </p:cNvPicPr>
          <p:nvPr/>
        </p:nvPicPr>
        <p:blipFill>
          <a:blip r:embed="rId2">
            <a:extLst/>
          </a:blip>
          <a:stretch>
            <a:fillRect/>
          </a:stretch>
        </p:blipFill>
        <p:spPr>
          <a:xfrm>
            <a:off x="946150" y="3232150"/>
            <a:ext cx="11112500" cy="5041900"/>
          </a:xfrm>
          <a:prstGeom prst="rect">
            <a:avLst/>
          </a:prstGeom>
          <a:ln w="12700">
            <a:miter lim="400000"/>
          </a:ln>
        </p:spPr>
      </p:pic>
    </p:spTree>
  </p:cSld>
  <p:clrMapOvr>
    <a:masterClrMapping/>
  </p:clrMapOvr>
  <p:transition xmlns:p14="http://schemas.microsoft.com/office/powerpoint/2010/main" spd="med" advClick="1" p14:dur="1000"/>
</p:sld>
</file>

<file path=ppt/slides/slide1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3" name="Shape 653"/>
          <p:cNvSpPr/>
          <p:nvPr>
            <p:ph type="title"/>
          </p:nvPr>
        </p:nvSpPr>
        <p:spPr>
          <a:prstGeom prst="rect">
            <a:avLst/>
          </a:prstGeom>
        </p:spPr>
        <p:txBody>
          <a:bodyPr/>
          <a:lstStyle/>
          <a:p>
            <a:pPr/>
            <a:r>
              <a:t>网络性能监控基础设施</a:t>
            </a:r>
          </a:p>
        </p:txBody>
      </p:sp>
      <p:pic>
        <p:nvPicPr>
          <p:cNvPr id="654" name="Pasted_Image_6_23_16__11_14_PM.jpg"/>
          <p:cNvPicPr>
            <a:picLocks noChangeAspect="1"/>
          </p:cNvPicPr>
          <p:nvPr/>
        </p:nvPicPr>
        <p:blipFill>
          <a:blip r:embed="rId2">
            <a:extLst/>
          </a:blip>
          <a:stretch>
            <a:fillRect/>
          </a:stretch>
        </p:blipFill>
        <p:spPr>
          <a:xfrm>
            <a:off x="1873250" y="2724150"/>
            <a:ext cx="9258300" cy="6057900"/>
          </a:xfrm>
          <a:prstGeom prst="rect">
            <a:avLst/>
          </a:prstGeom>
          <a:ln w="12700">
            <a:miter lim="400000"/>
          </a:ln>
        </p:spPr>
      </p:pic>
    </p:spTree>
  </p:cSld>
  <p:clrMapOvr>
    <a:masterClrMapping/>
  </p:clrMapOvr>
  <p:transition xmlns:p14="http://schemas.microsoft.com/office/powerpoint/2010/main" spd="med" advClick="1" p14:dur="1000"/>
</p:sld>
</file>

<file path=ppt/slides/slide1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6" name="Shape 656"/>
          <p:cNvSpPr/>
          <p:nvPr>
            <p:ph type="title"/>
          </p:nvPr>
        </p:nvSpPr>
        <p:spPr>
          <a:prstGeom prst="rect">
            <a:avLst/>
          </a:prstGeom>
        </p:spPr>
        <p:txBody>
          <a:bodyPr/>
          <a:lstStyle/>
          <a:p>
            <a:pPr/>
            <a:r>
              <a:t>网络性能监控基础设施</a:t>
            </a:r>
          </a:p>
        </p:txBody>
      </p:sp>
      <p:pic>
        <p:nvPicPr>
          <p:cNvPr id="657" name="Pasted_Image_6_23_16__11_15_PM.jpg"/>
          <p:cNvPicPr>
            <a:picLocks noChangeAspect="1"/>
          </p:cNvPicPr>
          <p:nvPr/>
        </p:nvPicPr>
        <p:blipFill>
          <a:blip r:embed="rId2">
            <a:extLst/>
          </a:blip>
          <a:stretch>
            <a:fillRect/>
          </a:stretch>
        </p:blipFill>
        <p:spPr>
          <a:xfrm>
            <a:off x="952500" y="3219510"/>
            <a:ext cx="11099800" cy="4466107"/>
          </a:xfrm>
          <a:prstGeom prst="rect">
            <a:avLst/>
          </a:prstGeom>
          <a:ln w="12700">
            <a:miter lim="400000"/>
          </a:ln>
        </p:spPr>
      </p:pic>
    </p:spTree>
  </p:cSld>
  <p:clrMapOvr>
    <a:masterClrMapping/>
  </p:clrMapOvr>
  <p:transition xmlns:p14="http://schemas.microsoft.com/office/powerpoint/2010/main" spd="med" advClick="1" p14:dur="1000"/>
</p:sld>
</file>

<file path=ppt/slides/slide1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9" name="Shape 659"/>
          <p:cNvSpPr/>
          <p:nvPr>
            <p:ph type="title"/>
          </p:nvPr>
        </p:nvSpPr>
        <p:spPr>
          <a:prstGeom prst="rect">
            <a:avLst/>
          </a:prstGeom>
        </p:spPr>
        <p:txBody>
          <a:bodyPr/>
          <a:lstStyle/>
          <a:p>
            <a:pPr/>
            <a:r>
              <a:t>网络性能监控基础设施</a:t>
            </a:r>
          </a:p>
        </p:txBody>
      </p:sp>
      <p:pic>
        <p:nvPicPr>
          <p:cNvPr id="660" name="image11.png" descr="Screen Shot 2015-03-30 at 6.27.56 PM.png"/>
          <p:cNvPicPr>
            <a:picLocks noChangeAspect="1"/>
          </p:cNvPicPr>
          <p:nvPr/>
        </p:nvPicPr>
        <p:blipFill>
          <a:blip r:embed="rId2">
            <a:extLst/>
          </a:blip>
          <a:stretch>
            <a:fillRect/>
          </a:stretch>
        </p:blipFill>
        <p:spPr>
          <a:xfrm>
            <a:off x="1976582" y="2998186"/>
            <a:ext cx="9051636" cy="5509828"/>
          </a:xfrm>
          <a:prstGeom prst="rect">
            <a:avLst/>
          </a:prstGeom>
          <a:ln w="12700">
            <a:miter lim="400000"/>
          </a:ln>
        </p:spPr>
      </p:pic>
    </p:spTree>
  </p:cSld>
  <p:clrMapOvr>
    <a:masterClrMapping/>
  </p:clrMapOvr>
  <p:transition xmlns:p14="http://schemas.microsoft.com/office/powerpoint/2010/main" spd="med" advClick="1" p14:dur="1000"/>
</p:sld>
</file>

<file path=ppt/slides/slide1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2" name="Shape 662"/>
          <p:cNvSpPr/>
          <p:nvPr>
            <p:ph type="title"/>
          </p:nvPr>
        </p:nvSpPr>
        <p:spPr>
          <a:prstGeom prst="rect">
            <a:avLst/>
          </a:prstGeom>
        </p:spPr>
        <p:txBody>
          <a:bodyPr/>
          <a:lstStyle/>
          <a:p>
            <a:pPr/>
            <a:r>
              <a:t>网络性能监控基础设施</a:t>
            </a:r>
          </a:p>
        </p:txBody>
      </p:sp>
      <p:pic>
        <p:nvPicPr>
          <p:cNvPr id="663" name="image9.png" descr="Screen Shot 2015-03-30 at 6.26.22 PM.png"/>
          <p:cNvPicPr>
            <a:picLocks noChangeAspect="1"/>
          </p:cNvPicPr>
          <p:nvPr/>
        </p:nvPicPr>
        <p:blipFill>
          <a:blip r:embed="rId2">
            <a:extLst/>
          </a:blip>
          <a:stretch>
            <a:fillRect/>
          </a:stretch>
        </p:blipFill>
        <p:spPr>
          <a:xfrm>
            <a:off x="1435797" y="2968602"/>
            <a:ext cx="10133206" cy="5568996"/>
          </a:xfrm>
          <a:prstGeom prst="rect">
            <a:avLst/>
          </a:prstGeom>
          <a:ln w="12700">
            <a:miter lim="400000"/>
          </a:ln>
        </p:spPr>
      </p:pic>
    </p:spTree>
  </p:cSld>
  <p:clrMapOvr>
    <a:masterClrMapping/>
  </p:clrMapOvr>
  <p:transition xmlns:p14="http://schemas.microsoft.com/office/powerpoint/2010/main" spd="med" advClick="1" p14:dur="1000"/>
</p:sld>
</file>

<file path=ppt/slides/slide1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5" name="Shape 665"/>
          <p:cNvSpPr/>
          <p:nvPr>
            <p:ph type="title"/>
          </p:nvPr>
        </p:nvSpPr>
        <p:spPr>
          <a:prstGeom prst="rect">
            <a:avLst/>
          </a:prstGeom>
        </p:spPr>
        <p:txBody>
          <a:bodyPr/>
          <a:lstStyle/>
          <a:p>
            <a:pPr/>
            <a:r>
              <a:t>网络性能监控基础设施</a:t>
            </a:r>
          </a:p>
        </p:txBody>
      </p:sp>
      <p:pic>
        <p:nvPicPr>
          <p:cNvPr id="666" name="image10.png" descr="Screen Shot 2015-03-30 at 6.27.12 PM.png"/>
          <p:cNvPicPr>
            <a:picLocks noChangeAspect="1"/>
          </p:cNvPicPr>
          <p:nvPr/>
        </p:nvPicPr>
        <p:blipFill>
          <a:blip r:embed="rId2">
            <a:extLst/>
          </a:blip>
          <a:stretch>
            <a:fillRect/>
          </a:stretch>
        </p:blipFill>
        <p:spPr>
          <a:xfrm>
            <a:off x="1472686" y="2942763"/>
            <a:ext cx="10059428" cy="5620674"/>
          </a:xfrm>
          <a:prstGeom prst="rect">
            <a:avLst/>
          </a:prstGeom>
          <a:ln w="12700">
            <a:miter lim="400000"/>
          </a:ln>
        </p:spPr>
      </p:pic>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title"/>
          </p:nvPr>
        </p:nvSpPr>
        <p:spPr>
          <a:xfrm>
            <a:off x="-41077" y="7553"/>
            <a:ext cx="13086954" cy="1317080"/>
          </a:xfrm>
          <a:prstGeom prst="rect">
            <a:avLst/>
          </a:prstGeom>
        </p:spPr>
        <p:txBody>
          <a:bodyPr/>
          <a:lstStyle>
            <a:lvl1pPr>
              <a:defRPr sz="5000"/>
            </a:lvl1pPr>
          </a:lstStyle>
          <a:p>
            <a:pPr/>
            <a:r>
              <a:t>设计—Plugin/Bridge</a:t>
            </a:r>
          </a:p>
        </p:txBody>
      </p:sp>
      <p:sp>
        <p:nvSpPr>
          <p:cNvPr id="209" name="Shape 209"/>
          <p:cNvSpPr/>
          <p:nvPr/>
        </p:nvSpPr>
        <p:spPr>
          <a:xfrm>
            <a:off x="793241" y="1622425"/>
            <a:ext cx="6590844" cy="12763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50000"/>
              </a:lnSpc>
              <a:defRPr sz="2600"/>
            </a:pPr>
            <a:r>
              <a:t>1.Bridge.js提供了H5调用native的所有API；</a:t>
            </a:r>
          </a:p>
          <a:p>
            <a:pPr algn="l">
              <a:lnSpc>
                <a:spcPct val="150000"/>
              </a:lnSpc>
              <a:defRPr sz="2600"/>
            </a:pPr>
            <a:r>
              <a:t>2.Plugin给Bridge.js提供了所有native API；</a:t>
            </a:r>
          </a:p>
        </p:txBody>
      </p:sp>
      <p:sp>
        <p:nvSpPr>
          <p:cNvPr id="210" name="Shape 210"/>
          <p:cNvSpPr/>
          <p:nvPr/>
        </p:nvSpPr>
        <p:spPr>
          <a:xfrm>
            <a:off x="802183" y="3502009"/>
            <a:ext cx="1160712" cy="1968501"/>
          </a:xfrm>
          <a:prstGeom prst="rect">
            <a:avLst/>
          </a:prstGeom>
          <a:solidFill>
            <a:srgbClr val="A6AAA9"/>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Native</a:t>
            </a:r>
          </a:p>
        </p:txBody>
      </p:sp>
      <p:sp>
        <p:nvSpPr>
          <p:cNvPr id="211" name="Shape 211"/>
          <p:cNvSpPr/>
          <p:nvPr/>
        </p:nvSpPr>
        <p:spPr>
          <a:xfrm>
            <a:off x="10242067" y="3502009"/>
            <a:ext cx="1160712" cy="1968501"/>
          </a:xfrm>
          <a:prstGeom prst="rect">
            <a:avLst/>
          </a:prstGeom>
          <a:solidFill>
            <a:srgbClr val="A6AAA9"/>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H5</a:t>
            </a:r>
          </a:p>
        </p:txBody>
      </p:sp>
      <p:sp>
        <p:nvSpPr>
          <p:cNvPr id="212" name="Shape 212"/>
          <p:cNvSpPr/>
          <p:nvPr/>
        </p:nvSpPr>
        <p:spPr>
          <a:xfrm>
            <a:off x="7019145" y="3502009"/>
            <a:ext cx="1160711" cy="1968501"/>
          </a:xfrm>
          <a:prstGeom prst="rect">
            <a:avLst/>
          </a:prstGeom>
          <a:solidFill>
            <a:schemeClr val="accent2">
              <a:hueOff val="-2473793"/>
              <a:satOff val="-50209"/>
              <a:lumOff val="23543"/>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bridge.js</a:t>
            </a:r>
          </a:p>
        </p:txBody>
      </p:sp>
      <p:pic>
        <p:nvPicPr>
          <p:cNvPr id="213" name=""/>
          <p:cNvPicPr>
            <a:picLocks noChangeAspect="0"/>
          </p:cNvPicPr>
          <p:nvPr/>
        </p:nvPicPr>
        <p:blipFill>
          <a:blip r:embed="rId2">
            <a:extLst/>
          </a:blip>
          <a:stretch>
            <a:fillRect/>
          </a:stretch>
        </p:blipFill>
        <p:spPr>
          <a:xfrm rot="10800000">
            <a:off x="8211572" y="3850907"/>
            <a:ext cx="1943276" cy="457905"/>
          </a:xfrm>
          <a:prstGeom prst="rect">
            <a:avLst/>
          </a:prstGeom>
        </p:spPr>
      </p:pic>
      <p:pic>
        <p:nvPicPr>
          <p:cNvPr id="215" name=""/>
          <p:cNvPicPr>
            <a:picLocks noChangeAspect="0"/>
          </p:cNvPicPr>
          <p:nvPr/>
        </p:nvPicPr>
        <p:blipFill>
          <a:blip r:embed="rId2">
            <a:extLst/>
          </a:blip>
          <a:stretch>
            <a:fillRect/>
          </a:stretch>
        </p:blipFill>
        <p:spPr>
          <a:xfrm rot="10800000">
            <a:off x="5052325" y="3850907"/>
            <a:ext cx="1943276" cy="457905"/>
          </a:xfrm>
          <a:prstGeom prst="rect">
            <a:avLst/>
          </a:prstGeom>
        </p:spPr>
      </p:pic>
      <p:sp>
        <p:nvSpPr>
          <p:cNvPr id="217" name="Shape 217"/>
          <p:cNvSpPr/>
          <p:nvPr/>
        </p:nvSpPr>
        <p:spPr>
          <a:xfrm>
            <a:off x="3891614" y="3502009"/>
            <a:ext cx="1160712" cy="1968501"/>
          </a:xfrm>
          <a:prstGeom prst="rect">
            <a:avLst/>
          </a:prstGeom>
          <a:solidFill>
            <a:schemeClr val="accent2">
              <a:hueOff val="-2473793"/>
              <a:satOff val="-50209"/>
              <a:lumOff val="23543"/>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Plugins</a:t>
            </a:r>
          </a:p>
        </p:txBody>
      </p:sp>
      <p:pic>
        <p:nvPicPr>
          <p:cNvPr id="218" name=""/>
          <p:cNvPicPr>
            <a:picLocks noChangeAspect="0"/>
          </p:cNvPicPr>
          <p:nvPr/>
        </p:nvPicPr>
        <p:blipFill>
          <a:blip r:embed="rId2">
            <a:extLst/>
          </a:blip>
          <a:stretch>
            <a:fillRect/>
          </a:stretch>
        </p:blipFill>
        <p:spPr>
          <a:xfrm rot="10800000">
            <a:off x="1948339" y="3850907"/>
            <a:ext cx="1943276" cy="457905"/>
          </a:xfrm>
          <a:prstGeom prst="rect">
            <a:avLst/>
          </a:prstGeom>
        </p:spPr>
      </p:pic>
      <p:pic>
        <p:nvPicPr>
          <p:cNvPr id="220" name=""/>
          <p:cNvPicPr>
            <a:picLocks noChangeAspect="0"/>
          </p:cNvPicPr>
          <p:nvPr/>
        </p:nvPicPr>
        <p:blipFill>
          <a:blip r:embed="rId3">
            <a:extLst/>
          </a:blip>
          <a:stretch>
            <a:fillRect/>
          </a:stretch>
        </p:blipFill>
        <p:spPr>
          <a:xfrm rot="10800000">
            <a:off x="1948339" y="4485257"/>
            <a:ext cx="1943276" cy="457904"/>
          </a:xfrm>
          <a:prstGeom prst="rect">
            <a:avLst/>
          </a:prstGeom>
        </p:spPr>
      </p:pic>
      <p:pic>
        <p:nvPicPr>
          <p:cNvPr id="222" name=""/>
          <p:cNvPicPr>
            <a:picLocks noChangeAspect="0"/>
          </p:cNvPicPr>
          <p:nvPr/>
        </p:nvPicPr>
        <p:blipFill>
          <a:blip r:embed="rId3">
            <a:extLst/>
          </a:blip>
          <a:stretch>
            <a:fillRect/>
          </a:stretch>
        </p:blipFill>
        <p:spPr>
          <a:xfrm rot="10800000">
            <a:off x="5036345" y="4484606"/>
            <a:ext cx="1943276" cy="457904"/>
          </a:xfrm>
          <a:prstGeom prst="rect">
            <a:avLst/>
          </a:prstGeom>
        </p:spPr>
      </p:pic>
      <p:pic>
        <p:nvPicPr>
          <p:cNvPr id="224" name=""/>
          <p:cNvPicPr>
            <a:picLocks noChangeAspect="0"/>
          </p:cNvPicPr>
          <p:nvPr/>
        </p:nvPicPr>
        <p:blipFill>
          <a:blip r:embed="rId3">
            <a:extLst/>
          </a:blip>
          <a:stretch>
            <a:fillRect/>
          </a:stretch>
        </p:blipFill>
        <p:spPr>
          <a:xfrm rot="10800000">
            <a:off x="8219380" y="4484606"/>
            <a:ext cx="1943276" cy="457904"/>
          </a:xfrm>
          <a:prstGeom prst="rect">
            <a:avLst/>
          </a:prstGeom>
        </p:spPr>
      </p:pic>
      <p:pic>
        <p:nvPicPr>
          <p:cNvPr id="226" name=""/>
          <p:cNvPicPr>
            <a:picLocks noChangeAspect="0"/>
          </p:cNvPicPr>
          <p:nvPr/>
        </p:nvPicPr>
        <p:blipFill>
          <a:blip r:embed="rId4">
            <a:extLst/>
          </a:blip>
          <a:stretch>
            <a:fillRect/>
          </a:stretch>
        </p:blipFill>
        <p:spPr>
          <a:xfrm rot="16200000">
            <a:off x="5095494" y="4292599"/>
            <a:ext cx="1769475" cy="76201"/>
          </a:xfrm>
          <a:prstGeom prst="rect">
            <a:avLst/>
          </a:prstGeom>
        </p:spPr>
      </p:pic>
      <p:sp>
        <p:nvSpPr>
          <p:cNvPr id="228" name="Shape 228"/>
          <p:cNvSpPr/>
          <p:nvPr/>
        </p:nvSpPr>
        <p:spPr>
          <a:xfrm>
            <a:off x="5312536" y="5118304"/>
            <a:ext cx="1478357"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WebView</a:t>
            </a:r>
          </a:p>
        </p:txBody>
      </p:sp>
    </p:spTree>
  </p:cSld>
  <p:clrMapOvr>
    <a:masterClrMapping/>
  </p:clrMapOvr>
  <p:transition xmlns:p14="http://schemas.microsoft.com/office/powerpoint/2010/main" spd="med" advClick="1" p14:dur="1000"/>
</p:sld>
</file>

<file path=ppt/slides/slide1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8" name="Shape 668"/>
          <p:cNvSpPr/>
          <p:nvPr>
            <p:ph type="title"/>
          </p:nvPr>
        </p:nvSpPr>
        <p:spPr>
          <a:prstGeom prst="rect">
            <a:avLst/>
          </a:prstGeom>
        </p:spPr>
        <p:txBody>
          <a:bodyPr/>
          <a:lstStyle/>
          <a:p>
            <a:pPr/>
            <a:r>
              <a:t>App网络服务实现方式</a:t>
            </a:r>
          </a:p>
        </p:txBody>
      </p:sp>
      <p:sp>
        <p:nvSpPr>
          <p:cNvPr id="669" name="Shape 669"/>
          <p:cNvSpPr/>
          <p:nvPr>
            <p:ph type="body" idx="1"/>
          </p:nvPr>
        </p:nvSpPr>
        <p:spPr>
          <a:xfrm>
            <a:off x="952500" y="2609850"/>
            <a:ext cx="11099800" cy="6286500"/>
          </a:xfrm>
          <a:prstGeom prst="rect">
            <a:avLst/>
          </a:prstGeom>
        </p:spPr>
        <p:txBody>
          <a:bodyPr/>
          <a:lstStyle/>
          <a:p>
            <a:pPr marL="417830" indent="-417830" defTabSz="549148">
              <a:spcBef>
                <a:spcPts val="3900"/>
              </a:spcBef>
              <a:defRPr sz="3384"/>
            </a:pPr>
            <a:r>
              <a:t>基于HTTP协议</a:t>
            </a:r>
          </a:p>
          <a:p>
            <a:pPr lvl="2" marL="1253489" indent="-417830" defTabSz="549148">
              <a:spcBef>
                <a:spcPts val="3900"/>
              </a:spcBef>
              <a:defRPr sz="3384"/>
            </a:pPr>
            <a:r>
              <a:t>REST接口方便实现</a:t>
            </a:r>
          </a:p>
          <a:p>
            <a:pPr lvl="2" marL="1253489" indent="-417830" defTabSz="549148">
              <a:spcBef>
                <a:spcPts val="3900"/>
              </a:spcBef>
              <a:defRPr sz="3384"/>
            </a:pPr>
            <a:r>
              <a:t>客户端网络库成熟</a:t>
            </a:r>
          </a:p>
          <a:p>
            <a:pPr marL="417830" indent="-417830" defTabSz="549148">
              <a:spcBef>
                <a:spcPts val="3900"/>
              </a:spcBef>
              <a:defRPr sz="3384"/>
            </a:pPr>
            <a:r>
              <a:t>基于TCP协议</a:t>
            </a:r>
          </a:p>
          <a:p>
            <a:pPr lvl="2" marL="1253489" indent="-417830" defTabSz="549148">
              <a:spcBef>
                <a:spcPts val="3900"/>
              </a:spcBef>
              <a:defRPr sz="3384"/>
            </a:pPr>
            <a:r>
              <a:t>需要自定义协议实现RPC</a:t>
            </a:r>
          </a:p>
          <a:p>
            <a:pPr lvl="2" marL="1253489" indent="-417830" defTabSz="549148">
              <a:spcBef>
                <a:spcPts val="3900"/>
              </a:spcBef>
              <a:defRPr sz="3384"/>
            </a:pPr>
            <a:r>
              <a:t>客户端网络处理复杂</a:t>
            </a:r>
          </a:p>
        </p:txBody>
      </p:sp>
    </p:spTree>
  </p:cSld>
  <p:clrMapOvr>
    <a:masterClrMapping/>
  </p:clrMapOvr>
  <p:transition xmlns:p14="http://schemas.microsoft.com/office/powerpoint/2010/main" spd="med" advClick="1" p14:dur="1000"/>
</p:sld>
</file>

<file path=ppt/slides/slide1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1" name="Shape 671"/>
          <p:cNvSpPr/>
          <p:nvPr>
            <p:ph type="title"/>
          </p:nvPr>
        </p:nvSpPr>
        <p:spPr>
          <a:prstGeom prst="rect">
            <a:avLst/>
          </a:prstGeom>
        </p:spPr>
        <p:txBody>
          <a:bodyPr/>
          <a:lstStyle>
            <a:lvl1pPr defTabSz="519937">
              <a:defRPr sz="7119"/>
            </a:lvl1pPr>
          </a:lstStyle>
          <a:p>
            <a:pPr/>
            <a:r>
              <a:t>移动网络优化案例 1 - iTunes</a:t>
            </a:r>
          </a:p>
        </p:txBody>
      </p:sp>
      <p:sp>
        <p:nvSpPr>
          <p:cNvPr id="672" name="Shape 672"/>
          <p:cNvSpPr/>
          <p:nvPr>
            <p:ph type="body" idx="1"/>
          </p:nvPr>
        </p:nvSpPr>
        <p:spPr>
          <a:xfrm>
            <a:off x="952500" y="2609850"/>
            <a:ext cx="11099800" cy="6286500"/>
          </a:xfrm>
          <a:prstGeom prst="rect">
            <a:avLst/>
          </a:prstGeom>
        </p:spPr>
        <p:txBody>
          <a:bodyPr/>
          <a:lstStyle/>
          <a:p>
            <a:pPr marL="377825" indent="-377825" defTabSz="496570">
              <a:spcBef>
                <a:spcPts val="3500"/>
              </a:spcBef>
              <a:defRPr sz="3060"/>
            </a:pPr>
            <a:r>
              <a:t>提升 3 倍 iTunes用户弱网情况下网络性能</a:t>
            </a:r>
          </a:p>
          <a:p>
            <a:pPr lvl="2" marL="1133475" indent="-377825" defTabSz="496570">
              <a:spcBef>
                <a:spcPts val="3500"/>
              </a:spcBef>
              <a:defRPr sz="2720"/>
            </a:pPr>
            <a:r>
              <a:t>通过HTTP KeepAlive和Pipeline实现</a:t>
            </a:r>
          </a:p>
          <a:p>
            <a:pPr marL="377825" indent="-377825" defTabSz="496570">
              <a:spcBef>
                <a:spcPts val="3500"/>
              </a:spcBef>
              <a:defRPr sz="3060"/>
            </a:pPr>
            <a:r>
              <a:t>Checklist</a:t>
            </a:r>
          </a:p>
          <a:p>
            <a:pPr lvl="2" marL="1133475" indent="-377825" defTabSz="496570">
              <a:spcBef>
                <a:spcPts val="3500"/>
              </a:spcBef>
              <a:defRPr sz="2720"/>
            </a:pPr>
            <a:r>
              <a:t>客户端和服务端必须支持pipelining</a:t>
            </a:r>
          </a:p>
          <a:p>
            <a:pPr lvl="2" marL="1133475" indent="-377825" defTabSz="496570">
              <a:spcBef>
                <a:spcPts val="3500"/>
              </a:spcBef>
              <a:defRPr sz="2720"/>
            </a:pPr>
            <a:r>
              <a:t>需要处理被关闭的连接和重试</a:t>
            </a:r>
          </a:p>
          <a:p>
            <a:pPr lvl="2" marL="1133475" indent="-377825" defTabSz="496570">
              <a:spcBef>
                <a:spcPts val="3500"/>
              </a:spcBef>
              <a:defRPr sz="2720"/>
            </a:pPr>
            <a:r>
              <a:t>实现网络服务时需要考虑失败请求的幂等性问题</a:t>
            </a:r>
          </a:p>
          <a:p>
            <a:pPr lvl="2" marL="1133475" indent="-377825" defTabSz="496570">
              <a:spcBef>
                <a:spcPts val="3500"/>
              </a:spcBef>
              <a:defRPr sz="2720"/>
            </a:pPr>
            <a:r>
              <a:t>需要能够处理网络proxy终端等情况</a:t>
            </a:r>
          </a:p>
        </p:txBody>
      </p:sp>
    </p:spTree>
  </p:cSld>
  <p:clrMapOvr>
    <a:masterClrMapping/>
  </p:clrMapOvr>
  <p:transition xmlns:p14="http://schemas.microsoft.com/office/powerpoint/2010/main" spd="med" advClick="1" p14:dur="1000"/>
</p:sld>
</file>

<file path=ppt/slides/slide1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4" name="Shape 674"/>
          <p:cNvSpPr/>
          <p:nvPr>
            <p:ph type="title"/>
          </p:nvPr>
        </p:nvSpPr>
        <p:spPr>
          <a:prstGeom prst="rect">
            <a:avLst/>
          </a:prstGeom>
        </p:spPr>
        <p:txBody>
          <a:bodyPr/>
          <a:lstStyle/>
          <a:p>
            <a:pPr/>
            <a:r>
              <a:t>iTunes Best Practices</a:t>
            </a:r>
          </a:p>
        </p:txBody>
      </p:sp>
      <p:sp>
        <p:nvSpPr>
          <p:cNvPr id="675" name="Shape 675"/>
          <p:cNvSpPr/>
          <p:nvPr>
            <p:ph type="body" idx="1"/>
          </p:nvPr>
        </p:nvSpPr>
        <p:spPr>
          <a:xfrm>
            <a:off x="952500" y="2609850"/>
            <a:ext cx="11099800" cy="6286500"/>
          </a:xfrm>
          <a:prstGeom prst="rect">
            <a:avLst/>
          </a:prstGeom>
        </p:spPr>
        <p:txBody>
          <a:bodyPr/>
          <a:lstStyle/>
          <a:p>
            <a:pPr/>
            <a:r>
              <a:t>使用CFSocketStream</a:t>
            </a:r>
          </a:p>
          <a:p>
            <a:pPr lvl="2">
              <a:defRPr sz="3200"/>
            </a:pPr>
            <a:r>
              <a:t>内建run loop</a:t>
            </a:r>
          </a:p>
          <a:p>
            <a:pPr lvl="2">
              <a:defRPr sz="3200"/>
            </a:pPr>
            <a:r>
              <a:t>支持直接连接host name</a:t>
            </a:r>
          </a:p>
          <a:p>
            <a:pPr lvl="2">
              <a:defRPr sz="3200"/>
            </a:pPr>
            <a:r>
              <a:t>并发尝试连接并支持回调</a:t>
            </a:r>
          </a:p>
          <a:p>
            <a:pPr lvl="2">
              <a:defRPr sz="3200"/>
            </a:pPr>
            <a:r>
              <a:t>支持Cellular和VPN on-demand</a:t>
            </a:r>
          </a:p>
          <a:p>
            <a:pPr lvl="2">
              <a:defRPr sz="3200"/>
            </a:pPr>
            <a:r>
              <a:t>内建TLS/SSL支持</a:t>
            </a:r>
          </a:p>
        </p:txBody>
      </p:sp>
    </p:spTree>
  </p:cSld>
  <p:clrMapOvr>
    <a:masterClrMapping/>
  </p:clrMapOvr>
  <p:transition xmlns:p14="http://schemas.microsoft.com/office/powerpoint/2010/main" spd="med" advClick="1" p14:dur="1000"/>
</p:sld>
</file>

<file path=ppt/slides/slide1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7" name="Shape 677"/>
          <p:cNvSpPr/>
          <p:nvPr>
            <p:ph type="title"/>
          </p:nvPr>
        </p:nvSpPr>
        <p:spPr>
          <a:prstGeom prst="rect">
            <a:avLst/>
          </a:prstGeom>
        </p:spPr>
        <p:txBody>
          <a:bodyPr/>
          <a:lstStyle/>
          <a:p>
            <a:pPr/>
            <a:r>
              <a:t>iTunes Best Practices</a:t>
            </a:r>
          </a:p>
        </p:txBody>
      </p:sp>
      <p:sp>
        <p:nvSpPr>
          <p:cNvPr id="678" name="Shape 678"/>
          <p:cNvSpPr/>
          <p:nvPr>
            <p:ph type="body" idx="1"/>
          </p:nvPr>
        </p:nvSpPr>
        <p:spPr>
          <a:xfrm>
            <a:off x="952500" y="2609850"/>
            <a:ext cx="11099800" cy="6286500"/>
          </a:xfrm>
          <a:prstGeom prst="rect">
            <a:avLst/>
          </a:prstGeom>
        </p:spPr>
        <p:txBody>
          <a:bodyPr/>
          <a:lstStyle/>
          <a:p>
            <a:pPr marL="404495" indent="-404495" defTabSz="531622">
              <a:spcBef>
                <a:spcPts val="3800"/>
              </a:spcBef>
              <a:defRPr sz="3276"/>
            </a:pPr>
            <a:r>
              <a:t>NSURLConnection/NSURLSession</a:t>
            </a:r>
          </a:p>
          <a:p>
            <a:pPr lvl="2" marL="1213485" indent="-404495" defTabSz="531622">
              <a:spcBef>
                <a:spcPts val="3800"/>
              </a:spcBef>
              <a:defRPr sz="2912"/>
            </a:pPr>
            <a:r>
              <a:t>Persistent connections</a:t>
            </a:r>
          </a:p>
          <a:p>
            <a:pPr lvl="2" marL="1213485" indent="-404495" defTabSz="531622">
              <a:spcBef>
                <a:spcPts val="3800"/>
              </a:spcBef>
              <a:defRPr sz="2912"/>
            </a:pPr>
            <a:r>
              <a:t>Pipeline</a:t>
            </a:r>
          </a:p>
          <a:p>
            <a:pPr lvl="2" marL="1213485" indent="-404495" defTabSz="531622">
              <a:spcBef>
                <a:spcPts val="3800"/>
              </a:spcBef>
              <a:defRPr sz="2912"/>
            </a:pPr>
            <a:r>
              <a:t>Authentication</a:t>
            </a:r>
          </a:p>
          <a:p>
            <a:pPr lvl="2" marL="1213485" indent="-404495" defTabSz="531622">
              <a:spcBef>
                <a:spcPts val="3800"/>
              </a:spcBef>
              <a:defRPr sz="2912"/>
            </a:pPr>
            <a:r>
              <a:t>Cache</a:t>
            </a:r>
          </a:p>
          <a:p>
            <a:pPr lvl="2" marL="1213485" indent="-404495" defTabSz="531622">
              <a:spcBef>
                <a:spcPts val="3800"/>
              </a:spcBef>
              <a:defRPr sz="2912"/>
            </a:pPr>
            <a:r>
              <a:t>Cookie</a:t>
            </a:r>
          </a:p>
          <a:p>
            <a:pPr lvl="2" marL="1213485" indent="-404495" defTabSz="531622">
              <a:spcBef>
                <a:spcPts val="3800"/>
              </a:spcBef>
              <a:defRPr sz="2912"/>
            </a:pPr>
            <a:r>
              <a:t>SOCKS和HTTP Proxy自动支持</a:t>
            </a:r>
          </a:p>
        </p:txBody>
      </p:sp>
    </p:spTree>
  </p:cSld>
  <p:clrMapOvr>
    <a:masterClrMapping/>
  </p:clrMapOvr>
  <p:transition xmlns:p14="http://schemas.microsoft.com/office/powerpoint/2010/main" spd="med" advClick="1" p14:dur="1000"/>
</p:sld>
</file>

<file path=ppt/slides/slide1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0" name="Shape 680"/>
          <p:cNvSpPr/>
          <p:nvPr>
            <p:ph type="title"/>
          </p:nvPr>
        </p:nvSpPr>
        <p:spPr>
          <a:prstGeom prst="rect">
            <a:avLst/>
          </a:prstGeom>
        </p:spPr>
        <p:txBody>
          <a:bodyPr/>
          <a:lstStyle/>
          <a:p>
            <a:pPr/>
            <a:r>
              <a:t>iTunes Best Practices</a:t>
            </a:r>
          </a:p>
        </p:txBody>
      </p:sp>
      <p:sp>
        <p:nvSpPr>
          <p:cNvPr id="681" name="Shape 681"/>
          <p:cNvSpPr/>
          <p:nvPr>
            <p:ph type="body" idx="1"/>
          </p:nvPr>
        </p:nvSpPr>
        <p:spPr>
          <a:xfrm>
            <a:off x="952500" y="2609850"/>
            <a:ext cx="11099800" cy="6286500"/>
          </a:xfrm>
          <a:prstGeom prst="rect">
            <a:avLst/>
          </a:prstGeom>
        </p:spPr>
        <p:txBody>
          <a:bodyPr/>
          <a:lstStyle/>
          <a:p>
            <a:pPr marL="377825" indent="-377825" defTabSz="496570">
              <a:spcBef>
                <a:spcPts val="3500"/>
              </a:spcBef>
              <a:defRPr sz="3060"/>
            </a:pPr>
            <a:r>
              <a:t>NSURLConnection/NSURLSession不等于TCP连接</a:t>
            </a:r>
          </a:p>
          <a:p>
            <a:pPr marL="377825" indent="-377825" defTabSz="496570">
              <a:spcBef>
                <a:spcPts val="3500"/>
              </a:spcBef>
              <a:defRPr sz="3060"/>
            </a:pPr>
            <a:r>
              <a:t>内建连接池管理</a:t>
            </a:r>
          </a:p>
          <a:p>
            <a:pPr marL="377825" indent="-377825" defTabSz="496570">
              <a:spcBef>
                <a:spcPts val="3500"/>
              </a:spcBef>
              <a:defRPr sz="3060"/>
            </a:pPr>
            <a:r>
              <a:t>动态分配请求到连接上</a:t>
            </a:r>
          </a:p>
          <a:p>
            <a:pPr marL="377825" indent="-377825" defTabSz="496570">
              <a:spcBef>
                <a:spcPts val="3500"/>
              </a:spcBef>
              <a:defRPr sz="3060"/>
            </a:pPr>
            <a:r>
              <a:t>可以直接从Cache中返回Response</a:t>
            </a:r>
          </a:p>
          <a:p>
            <a:pPr lvl="2" marL="1133475" indent="-377825" defTabSz="496570">
              <a:spcBef>
                <a:spcPts val="3500"/>
              </a:spcBef>
              <a:defRPr sz="2720"/>
            </a:pPr>
            <a:r>
              <a:t>LRU Cache</a:t>
            </a:r>
          </a:p>
          <a:p>
            <a:pPr lvl="2" marL="1133475" indent="-377825" defTabSz="496570">
              <a:spcBef>
                <a:spcPts val="3500"/>
              </a:spcBef>
              <a:defRPr sz="2720"/>
            </a:pPr>
            <a:r>
              <a:t>in-memory (~4MB), disk (~20MB)</a:t>
            </a:r>
          </a:p>
          <a:p>
            <a:pPr lvl="2" marL="1133475" indent="-377825" defTabSz="496570">
              <a:spcBef>
                <a:spcPts val="3500"/>
              </a:spcBef>
              <a:defRPr sz="2720"/>
            </a:pPr>
            <a:r>
              <a:t>单个条目5%容量限制</a:t>
            </a:r>
          </a:p>
        </p:txBody>
      </p:sp>
    </p:spTree>
  </p:cSld>
  <p:clrMapOvr>
    <a:masterClrMapping/>
  </p:clrMapOvr>
  <p:transition xmlns:p14="http://schemas.microsoft.com/office/powerpoint/2010/main" spd="med" advClick="1" p14:dur="1000"/>
</p:sld>
</file>

<file path=ppt/slides/slide1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3" name="Shape 683"/>
          <p:cNvSpPr/>
          <p:nvPr>
            <p:ph type="title"/>
          </p:nvPr>
        </p:nvSpPr>
        <p:spPr>
          <a:prstGeom prst="rect">
            <a:avLst/>
          </a:prstGeom>
        </p:spPr>
        <p:txBody>
          <a:bodyPr/>
          <a:lstStyle/>
          <a:p>
            <a:pPr/>
            <a:r>
              <a:t>iTunes Best Practices</a:t>
            </a:r>
          </a:p>
        </p:txBody>
      </p:sp>
      <p:sp>
        <p:nvSpPr>
          <p:cNvPr id="684" name="Shape 684"/>
          <p:cNvSpPr/>
          <p:nvPr>
            <p:ph type="body" idx="1"/>
          </p:nvPr>
        </p:nvSpPr>
        <p:spPr>
          <a:xfrm>
            <a:off x="952500" y="2609850"/>
            <a:ext cx="11099800" cy="6286500"/>
          </a:xfrm>
          <a:prstGeom prst="rect">
            <a:avLst/>
          </a:prstGeom>
        </p:spPr>
        <p:txBody>
          <a:bodyPr/>
          <a:lstStyle/>
          <a:p>
            <a:pPr/>
            <a:r>
              <a:t>Timeout Tricks</a:t>
            </a:r>
          </a:p>
          <a:p>
            <a:pPr lvl="2">
              <a:defRPr sz="3200"/>
            </a:pPr>
            <a:r>
              <a:t>很难设计最合理的timeout值</a:t>
            </a:r>
          </a:p>
          <a:p>
            <a:pPr lvl="2">
              <a:defRPr sz="3200"/>
            </a:pPr>
            <a:r>
              <a:t>timeout值过短可能导致问题</a:t>
            </a:r>
          </a:p>
          <a:p>
            <a:pPr lvl="2">
              <a:defRPr sz="3200"/>
            </a:pPr>
            <a:r>
              <a:t>让用户可以处理timeout</a:t>
            </a:r>
          </a:p>
          <a:p>
            <a:pPr lvl="4">
              <a:defRPr sz="3200"/>
            </a:pPr>
            <a:r>
              <a:t>用户不取消就一直重试</a:t>
            </a:r>
          </a:p>
          <a:p>
            <a:pPr lvl="4">
              <a:defRPr sz="3200"/>
            </a:pPr>
            <a:r>
              <a:t>Reachability改变时就自动重试</a:t>
            </a:r>
          </a:p>
        </p:txBody>
      </p:sp>
    </p:spTree>
  </p:cSld>
  <p:clrMapOvr>
    <a:masterClrMapping/>
  </p:clrMapOvr>
  <p:transition xmlns:p14="http://schemas.microsoft.com/office/powerpoint/2010/main" spd="med" advClick="1" p14:dur="1000"/>
</p:sld>
</file>

<file path=ppt/slides/slide1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6" name="Shape 686"/>
          <p:cNvSpPr/>
          <p:nvPr>
            <p:ph type="title"/>
          </p:nvPr>
        </p:nvSpPr>
        <p:spPr>
          <a:prstGeom prst="rect">
            <a:avLst/>
          </a:prstGeom>
        </p:spPr>
        <p:txBody>
          <a:bodyPr/>
          <a:lstStyle>
            <a:lvl1pPr defTabSz="554990">
              <a:defRPr sz="7600"/>
            </a:lvl1pPr>
          </a:lstStyle>
          <a:p>
            <a:pPr/>
            <a:r>
              <a:t>移动网络优化案例 2 - Ctrip</a:t>
            </a:r>
          </a:p>
        </p:txBody>
      </p:sp>
      <p:sp>
        <p:nvSpPr>
          <p:cNvPr id="687" name="Shape 687"/>
          <p:cNvSpPr/>
          <p:nvPr>
            <p:ph type="body" idx="1"/>
          </p:nvPr>
        </p:nvSpPr>
        <p:spPr>
          <a:xfrm>
            <a:off x="952500" y="2609850"/>
            <a:ext cx="11099800" cy="6286500"/>
          </a:xfrm>
          <a:prstGeom prst="rect">
            <a:avLst/>
          </a:prstGeom>
        </p:spPr>
        <p:txBody>
          <a:bodyPr/>
          <a:lstStyle/>
          <a:p>
            <a:pPr/>
            <a:r>
              <a:t>基于TCP原生Socket实现网络服务</a:t>
            </a:r>
          </a:p>
          <a:p>
            <a:pPr lvl="2">
              <a:defRPr sz="3200"/>
            </a:pPr>
            <a:r>
              <a:t>业界有大众点评、QQ空间以及IM类（微信/QQ等）</a:t>
            </a:r>
          </a:p>
          <a:p>
            <a:pPr/>
            <a:r>
              <a:t>TCP长短连接结合：长连接为主，短连接为辅</a:t>
            </a:r>
          </a:p>
          <a:p>
            <a:pPr/>
            <a:r>
              <a:t>设计目标：提高网络连通性和服务成功率，减少连接时间和传输数据大小</a:t>
            </a:r>
          </a:p>
        </p:txBody>
      </p:sp>
    </p:spTree>
  </p:cSld>
  <p:clrMapOvr>
    <a:masterClrMapping/>
  </p:clrMapOvr>
  <p:transition xmlns:p14="http://schemas.microsoft.com/office/powerpoint/2010/main" spd="med" advClick="1" p14:dur="1000"/>
</p:sld>
</file>

<file path=ppt/slides/slide1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9" name="Shape 689"/>
          <p:cNvSpPr/>
          <p:nvPr>
            <p:ph type="title"/>
          </p:nvPr>
        </p:nvSpPr>
        <p:spPr>
          <a:prstGeom prst="rect">
            <a:avLst/>
          </a:prstGeom>
        </p:spPr>
        <p:txBody>
          <a:bodyPr/>
          <a:lstStyle/>
          <a:p>
            <a:pPr/>
            <a:r>
              <a:t>Ctrip - 优化DNS</a:t>
            </a:r>
          </a:p>
        </p:txBody>
      </p:sp>
      <p:sp>
        <p:nvSpPr>
          <p:cNvPr id="690" name="Shape 690"/>
          <p:cNvSpPr/>
          <p:nvPr>
            <p:ph type="body" idx="1"/>
          </p:nvPr>
        </p:nvSpPr>
        <p:spPr>
          <a:xfrm>
            <a:off x="952500" y="2609850"/>
            <a:ext cx="11099800" cy="6286500"/>
          </a:xfrm>
          <a:prstGeom prst="rect">
            <a:avLst/>
          </a:prstGeom>
        </p:spPr>
        <p:txBody>
          <a:bodyPr/>
          <a:lstStyle/>
          <a:p>
            <a:pPr/>
            <a:r>
              <a:t>内置Server IP列表，彻底消除DNS问题影响</a:t>
            </a:r>
          </a:p>
          <a:p>
            <a:pPr/>
            <a:r>
              <a:t>Server IP权重机制，新连接优选最佳权重Server IP</a:t>
            </a:r>
          </a:p>
          <a:p>
            <a:pPr/>
            <a:r>
              <a:t>IP权重根据网络服务结果和端到端延迟调整IP权重</a:t>
            </a:r>
          </a:p>
          <a:p>
            <a:pPr/>
            <a:r>
              <a:t>备选DNS解析</a:t>
            </a:r>
          </a:p>
          <a:p>
            <a:pPr/>
            <a:r>
              <a:t>可选：HTTP-DNS可解决DNS劫持问题</a:t>
            </a:r>
          </a:p>
        </p:txBody>
      </p:sp>
    </p:spTree>
  </p:cSld>
  <p:clrMapOvr>
    <a:masterClrMapping/>
  </p:clrMapOvr>
  <p:transition xmlns:p14="http://schemas.microsoft.com/office/powerpoint/2010/main" spd="med" advClick="1" p14:dur="1000"/>
</p:sld>
</file>

<file path=ppt/slides/slide1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2" name="Shape 692"/>
          <p:cNvSpPr/>
          <p:nvPr>
            <p:ph type="title"/>
          </p:nvPr>
        </p:nvSpPr>
        <p:spPr>
          <a:prstGeom prst="rect">
            <a:avLst/>
          </a:prstGeom>
        </p:spPr>
        <p:txBody>
          <a:bodyPr/>
          <a:lstStyle/>
          <a:p>
            <a:pPr/>
            <a:r>
              <a:t>Ctrip - 网络质量监测</a:t>
            </a:r>
          </a:p>
        </p:txBody>
      </p:sp>
      <p:sp>
        <p:nvSpPr>
          <p:cNvPr id="693" name="Shape 693"/>
          <p:cNvSpPr/>
          <p:nvPr>
            <p:ph type="body" idx="1"/>
          </p:nvPr>
        </p:nvSpPr>
        <p:spPr>
          <a:xfrm>
            <a:off x="952500" y="2609850"/>
            <a:ext cx="11099800" cy="6286500"/>
          </a:xfrm>
          <a:prstGeom prst="rect">
            <a:avLst/>
          </a:prstGeom>
        </p:spPr>
        <p:txBody>
          <a:bodyPr/>
          <a:lstStyle/>
          <a:p>
            <a:pPr/>
            <a:r>
              <a:t>根据网络质量改变网络服务策略</a:t>
            </a:r>
          </a:p>
          <a:p>
            <a:pPr lvl="2">
              <a:defRPr sz="3200"/>
            </a:pPr>
            <a:r>
              <a:t>使用App端到服务端的 Ping 值作为 RTT 时间计算因子</a:t>
            </a:r>
          </a:p>
          <a:p>
            <a:pPr lvl="2">
              <a:defRPr sz="3200"/>
            </a:pPr>
            <a:r>
              <a:t>TCP连接、发送和接收数据的超时时长</a:t>
            </a:r>
          </a:p>
          <a:p>
            <a:pPr lvl="2">
              <a:defRPr sz="3200"/>
            </a:pPr>
            <a:r>
              <a:t>网络服务并发数量</a:t>
            </a:r>
          </a:p>
        </p:txBody>
      </p:sp>
    </p:spTree>
  </p:cSld>
  <p:clrMapOvr>
    <a:masterClrMapping/>
  </p:clrMapOvr>
  <p:transition xmlns:p14="http://schemas.microsoft.com/office/powerpoint/2010/main" spd="med" advClick="1" p14:dur="1000"/>
</p:sld>
</file>

<file path=ppt/slides/slide1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5" name="Shape 695"/>
          <p:cNvSpPr/>
          <p:nvPr>
            <p:ph type="title"/>
          </p:nvPr>
        </p:nvSpPr>
        <p:spPr>
          <a:prstGeom prst="rect">
            <a:avLst/>
          </a:prstGeom>
        </p:spPr>
        <p:txBody>
          <a:bodyPr/>
          <a:lstStyle/>
          <a:p>
            <a:pPr/>
            <a:r>
              <a:t>Ctrip - TCP连接优化</a:t>
            </a:r>
          </a:p>
        </p:txBody>
      </p:sp>
      <p:sp>
        <p:nvSpPr>
          <p:cNvPr id="696" name="Shape 696"/>
          <p:cNvSpPr/>
          <p:nvPr>
            <p:ph type="body" idx="1"/>
          </p:nvPr>
        </p:nvSpPr>
        <p:spPr>
          <a:xfrm>
            <a:off x="952500" y="2609850"/>
            <a:ext cx="11099800" cy="6286500"/>
          </a:xfrm>
          <a:prstGeom prst="rect">
            <a:avLst/>
          </a:prstGeom>
        </p:spPr>
        <p:txBody>
          <a:bodyPr/>
          <a:lstStyle/>
          <a:p>
            <a:pPr/>
            <a:r>
              <a:t>优先使用长连接，长连接池已满时使用短连接</a:t>
            </a:r>
          </a:p>
          <a:p>
            <a:pPr/>
            <a:r>
              <a:t>动态参数调整：长连接池个数和连接超时时间</a:t>
            </a:r>
          </a:p>
          <a:p>
            <a:pPr/>
            <a:r>
              <a:t>自动重试不同端口 (80、8080、443…)</a:t>
            </a:r>
          </a:p>
          <a:p>
            <a:pPr/>
            <a:r>
              <a:t>App启动时预热移动网络</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title"/>
          </p:nvPr>
        </p:nvSpPr>
        <p:spPr>
          <a:xfrm>
            <a:off x="-41077" y="7553"/>
            <a:ext cx="13086954" cy="1317080"/>
          </a:xfrm>
          <a:prstGeom prst="rect">
            <a:avLst/>
          </a:prstGeom>
        </p:spPr>
        <p:txBody>
          <a:bodyPr/>
          <a:lstStyle>
            <a:lvl1pPr>
              <a:defRPr sz="5000"/>
            </a:lvl1pPr>
          </a:lstStyle>
          <a:p>
            <a:pPr/>
            <a:r>
              <a:t>设计—Bridge实现</a:t>
            </a:r>
          </a:p>
        </p:txBody>
      </p:sp>
      <p:sp>
        <p:nvSpPr>
          <p:cNvPr id="231" name="Shape 231"/>
          <p:cNvSpPr/>
          <p:nvPr/>
        </p:nvSpPr>
        <p:spPr>
          <a:xfrm>
            <a:off x="802183" y="2460609"/>
            <a:ext cx="1160712" cy="1968501"/>
          </a:xfrm>
          <a:prstGeom prst="rect">
            <a:avLst/>
          </a:prstGeom>
          <a:solidFill>
            <a:srgbClr val="A6AAA9"/>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Native</a:t>
            </a:r>
          </a:p>
        </p:txBody>
      </p:sp>
      <p:sp>
        <p:nvSpPr>
          <p:cNvPr id="232" name="Shape 232"/>
          <p:cNvSpPr/>
          <p:nvPr/>
        </p:nvSpPr>
        <p:spPr>
          <a:xfrm>
            <a:off x="10242067" y="2460609"/>
            <a:ext cx="1160712" cy="1968501"/>
          </a:xfrm>
          <a:prstGeom prst="rect">
            <a:avLst/>
          </a:prstGeom>
          <a:solidFill>
            <a:srgbClr val="A6AAA9"/>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H5</a:t>
            </a:r>
          </a:p>
        </p:txBody>
      </p:sp>
      <p:sp>
        <p:nvSpPr>
          <p:cNvPr id="233" name="Shape 233"/>
          <p:cNvSpPr/>
          <p:nvPr/>
        </p:nvSpPr>
        <p:spPr>
          <a:xfrm>
            <a:off x="7019145" y="2460609"/>
            <a:ext cx="1160711" cy="1968501"/>
          </a:xfrm>
          <a:prstGeom prst="rect">
            <a:avLst/>
          </a:prstGeom>
          <a:solidFill>
            <a:schemeClr val="accent2">
              <a:hueOff val="-2473793"/>
              <a:satOff val="-50209"/>
              <a:lumOff val="23543"/>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bridge.js</a:t>
            </a:r>
          </a:p>
        </p:txBody>
      </p:sp>
      <p:pic>
        <p:nvPicPr>
          <p:cNvPr id="234" name=""/>
          <p:cNvPicPr>
            <a:picLocks noChangeAspect="0"/>
          </p:cNvPicPr>
          <p:nvPr/>
        </p:nvPicPr>
        <p:blipFill>
          <a:blip r:embed="rId2">
            <a:extLst/>
          </a:blip>
          <a:stretch>
            <a:fillRect/>
          </a:stretch>
        </p:blipFill>
        <p:spPr>
          <a:xfrm rot="10800000">
            <a:off x="8211572" y="2809507"/>
            <a:ext cx="1943276" cy="457905"/>
          </a:xfrm>
          <a:prstGeom prst="rect">
            <a:avLst/>
          </a:prstGeom>
        </p:spPr>
      </p:pic>
      <p:pic>
        <p:nvPicPr>
          <p:cNvPr id="236" name=""/>
          <p:cNvPicPr>
            <a:picLocks noChangeAspect="0"/>
          </p:cNvPicPr>
          <p:nvPr/>
        </p:nvPicPr>
        <p:blipFill>
          <a:blip r:embed="rId2">
            <a:extLst/>
          </a:blip>
          <a:stretch>
            <a:fillRect/>
          </a:stretch>
        </p:blipFill>
        <p:spPr>
          <a:xfrm rot="10800000">
            <a:off x="5052325" y="2809507"/>
            <a:ext cx="1943276" cy="457905"/>
          </a:xfrm>
          <a:prstGeom prst="rect">
            <a:avLst/>
          </a:prstGeom>
        </p:spPr>
      </p:pic>
      <p:sp>
        <p:nvSpPr>
          <p:cNvPr id="238" name="Shape 238"/>
          <p:cNvSpPr/>
          <p:nvPr/>
        </p:nvSpPr>
        <p:spPr>
          <a:xfrm>
            <a:off x="3891614" y="2460609"/>
            <a:ext cx="1160712" cy="1968501"/>
          </a:xfrm>
          <a:prstGeom prst="rect">
            <a:avLst/>
          </a:prstGeom>
          <a:solidFill>
            <a:schemeClr val="accent2">
              <a:hueOff val="-2473793"/>
              <a:satOff val="-50209"/>
              <a:lumOff val="23543"/>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Plugins</a:t>
            </a:r>
          </a:p>
        </p:txBody>
      </p:sp>
      <p:pic>
        <p:nvPicPr>
          <p:cNvPr id="239" name=""/>
          <p:cNvPicPr>
            <a:picLocks noChangeAspect="0"/>
          </p:cNvPicPr>
          <p:nvPr/>
        </p:nvPicPr>
        <p:blipFill>
          <a:blip r:embed="rId2">
            <a:extLst/>
          </a:blip>
          <a:stretch>
            <a:fillRect/>
          </a:stretch>
        </p:blipFill>
        <p:spPr>
          <a:xfrm rot="10800000">
            <a:off x="1948339" y="2809507"/>
            <a:ext cx="1943276" cy="457905"/>
          </a:xfrm>
          <a:prstGeom prst="rect">
            <a:avLst/>
          </a:prstGeom>
        </p:spPr>
      </p:pic>
      <p:pic>
        <p:nvPicPr>
          <p:cNvPr id="241" name=""/>
          <p:cNvPicPr>
            <a:picLocks noChangeAspect="0"/>
          </p:cNvPicPr>
          <p:nvPr/>
        </p:nvPicPr>
        <p:blipFill>
          <a:blip r:embed="rId3">
            <a:extLst/>
          </a:blip>
          <a:stretch>
            <a:fillRect/>
          </a:stretch>
        </p:blipFill>
        <p:spPr>
          <a:xfrm rot="10800000">
            <a:off x="1948339" y="3443857"/>
            <a:ext cx="1943276" cy="457904"/>
          </a:xfrm>
          <a:prstGeom prst="rect">
            <a:avLst/>
          </a:prstGeom>
        </p:spPr>
      </p:pic>
      <p:pic>
        <p:nvPicPr>
          <p:cNvPr id="243" name=""/>
          <p:cNvPicPr>
            <a:picLocks noChangeAspect="0"/>
          </p:cNvPicPr>
          <p:nvPr/>
        </p:nvPicPr>
        <p:blipFill>
          <a:blip r:embed="rId3">
            <a:extLst/>
          </a:blip>
          <a:stretch>
            <a:fillRect/>
          </a:stretch>
        </p:blipFill>
        <p:spPr>
          <a:xfrm rot="10800000">
            <a:off x="5036345" y="3443206"/>
            <a:ext cx="1943276" cy="457904"/>
          </a:xfrm>
          <a:prstGeom prst="rect">
            <a:avLst/>
          </a:prstGeom>
        </p:spPr>
      </p:pic>
      <p:pic>
        <p:nvPicPr>
          <p:cNvPr id="245" name=""/>
          <p:cNvPicPr>
            <a:picLocks noChangeAspect="0"/>
          </p:cNvPicPr>
          <p:nvPr/>
        </p:nvPicPr>
        <p:blipFill>
          <a:blip r:embed="rId3">
            <a:extLst/>
          </a:blip>
          <a:stretch>
            <a:fillRect/>
          </a:stretch>
        </p:blipFill>
        <p:spPr>
          <a:xfrm rot="10800000">
            <a:off x="8219380" y="3443206"/>
            <a:ext cx="1943276" cy="457904"/>
          </a:xfrm>
          <a:prstGeom prst="rect">
            <a:avLst/>
          </a:prstGeom>
        </p:spPr>
      </p:pic>
      <p:pic>
        <p:nvPicPr>
          <p:cNvPr id="247" name=""/>
          <p:cNvPicPr>
            <a:picLocks noChangeAspect="0"/>
          </p:cNvPicPr>
          <p:nvPr/>
        </p:nvPicPr>
        <p:blipFill>
          <a:blip r:embed="rId4">
            <a:extLst/>
          </a:blip>
          <a:stretch>
            <a:fillRect/>
          </a:stretch>
        </p:blipFill>
        <p:spPr>
          <a:xfrm rot="16200000">
            <a:off x="5095494" y="3251199"/>
            <a:ext cx="1769475" cy="76201"/>
          </a:xfrm>
          <a:prstGeom prst="rect">
            <a:avLst/>
          </a:prstGeom>
        </p:spPr>
      </p:pic>
      <p:sp>
        <p:nvSpPr>
          <p:cNvPr id="249" name="Shape 249"/>
          <p:cNvSpPr/>
          <p:nvPr/>
        </p:nvSpPr>
        <p:spPr>
          <a:xfrm>
            <a:off x="5312536" y="4076904"/>
            <a:ext cx="1478357"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WebView</a:t>
            </a:r>
          </a:p>
        </p:txBody>
      </p:sp>
      <p:sp>
        <p:nvSpPr>
          <p:cNvPr id="250" name="Shape 250"/>
          <p:cNvSpPr/>
          <p:nvPr/>
        </p:nvSpPr>
        <p:spPr>
          <a:xfrm>
            <a:off x="770796" y="1424930"/>
            <a:ext cx="2499666"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1. H5调用Native</a:t>
            </a:r>
          </a:p>
        </p:txBody>
      </p:sp>
      <p:sp>
        <p:nvSpPr>
          <p:cNvPr id="251" name="Shape 251"/>
          <p:cNvSpPr/>
          <p:nvPr/>
        </p:nvSpPr>
        <p:spPr>
          <a:xfrm>
            <a:off x="852983" y="6346809"/>
            <a:ext cx="1160712" cy="1968501"/>
          </a:xfrm>
          <a:prstGeom prst="rect">
            <a:avLst/>
          </a:prstGeom>
          <a:solidFill>
            <a:srgbClr val="A6AAA9"/>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Native</a:t>
            </a:r>
          </a:p>
        </p:txBody>
      </p:sp>
      <p:sp>
        <p:nvSpPr>
          <p:cNvPr id="252" name="Shape 252"/>
          <p:cNvSpPr/>
          <p:nvPr/>
        </p:nvSpPr>
        <p:spPr>
          <a:xfrm>
            <a:off x="10292867" y="6346809"/>
            <a:ext cx="1160712" cy="1968501"/>
          </a:xfrm>
          <a:prstGeom prst="rect">
            <a:avLst/>
          </a:prstGeom>
          <a:solidFill>
            <a:srgbClr val="A6AAA9"/>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H5</a:t>
            </a:r>
          </a:p>
        </p:txBody>
      </p:sp>
      <p:sp>
        <p:nvSpPr>
          <p:cNvPr id="253" name="Shape 253"/>
          <p:cNvSpPr/>
          <p:nvPr/>
        </p:nvSpPr>
        <p:spPr>
          <a:xfrm>
            <a:off x="5399875" y="6346809"/>
            <a:ext cx="1160712" cy="1968501"/>
          </a:xfrm>
          <a:prstGeom prst="rect">
            <a:avLst/>
          </a:prstGeom>
          <a:solidFill>
            <a:schemeClr val="accent2">
              <a:hueOff val="-2473793"/>
              <a:satOff val="-50209"/>
              <a:lumOff val="23543"/>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bridge.js</a:t>
            </a:r>
          </a:p>
        </p:txBody>
      </p:sp>
      <p:pic>
        <p:nvPicPr>
          <p:cNvPr id="254" name=""/>
          <p:cNvPicPr>
            <a:picLocks noChangeAspect="0"/>
          </p:cNvPicPr>
          <p:nvPr/>
        </p:nvPicPr>
        <p:blipFill>
          <a:blip r:embed="rId5">
            <a:extLst/>
          </a:blip>
          <a:stretch>
            <a:fillRect/>
          </a:stretch>
        </p:blipFill>
        <p:spPr>
          <a:xfrm rot="10800000">
            <a:off x="6586062" y="7101782"/>
            <a:ext cx="3681330" cy="458555"/>
          </a:xfrm>
          <a:prstGeom prst="rect">
            <a:avLst/>
          </a:prstGeom>
        </p:spPr>
      </p:pic>
      <p:pic>
        <p:nvPicPr>
          <p:cNvPr id="256" name=""/>
          <p:cNvPicPr>
            <a:picLocks noChangeAspect="0"/>
          </p:cNvPicPr>
          <p:nvPr/>
        </p:nvPicPr>
        <p:blipFill>
          <a:blip r:embed="rId6">
            <a:extLst/>
          </a:blip>
          <a:stretch>
            <a:fillRect/>
          </a:stretch>
        </p:blipFill>
        <p:spPr>
          <a:xfrm rot="10800000">
            <a:off x="2043874" y="7102107"/>
            <a:ext cx="3381327" cy="457905"/>
          </a:xfrm>
          <a:prstGeom prst="rect">
            <a:avLst/>
          </a:prstGeom>
        </p:spPr>
      </p:pic>
      <p:pic>
        <p:nvPicPr>
          <p:cNvPr id="258" name=""/>
          <p:cNvPicPr>
            <a:picLocks noChangeAspect="0"/>
          </p:cNvPicPr>
          <p:nvPr/>
        </p:nvPicPr>
        <p:blipFill>
          <a:blip r:embed="rId4">
            <a:extLst/>
          </a:blip>
          <a:stretch>
            <a:fillRect/>
          </a:stretch>
        </p:blipFill>
        <p:spPr>
          <a:xfrm rot="16200000">
            <a:off x="2961894" y="7093876"/>
            <a:ext cx="1769475" cy="76201"/>
          </a:xfrm>
          <a:prstGeom prst="rect">
            <a:avLst/>
          </a:prstGeom>
        </p:spPr>
      </p:pic>
      <p:sp>
        <p:nvSpPr>
          <p:cNvPr id="260" name="Shape 260"/>
          <p:cNvSpPr/>
          <p:nvPr/>
        </p:nvSpPr>
        <p:spPr>
          <a:xfrm>
            <a:off x="3178936" y="7919580"/>
            <a:ext cx="1478357"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WebView</a:t>
            </a:r>
          </a:p>
        </p:txBody>
      </p:sp>
      <p:sp>
        <p:nvSpPr>
          <p:cNvPr id="261" name="Shape 261"/>
          <p:cNvSpPr/>
          <p:nvPr/>
        </p:nvSpPr>
        <p:spPr>
          <a:xfrm>
            <a:off x="816892" y="5467350"/>
            <a:ext cx="4150666"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2. Native主动发送消息给H5</a:t>
            </a:r>
          </a:p>
        </p:txBody>
      </p:sp>
      <p:sp>
        <p:nvSpPr>
          <p:cNvPr id="262" name="Shape 262"/>
          <p:cNvSpPr/>
          <p:nvPr/>
        </p:nvSpPr>
        <p:spPr>
          <a:xfrm>
            <a:off x="7709177" y="6595385"/>
            <a:ext cx="1435101"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添加监听</a:t>
            </a:r>
          </a:p>
        </p:txBody>
      </p:sp>
    </p:spTree>
  </p:cSld>
  <p:clrMapOvr>
    <a:masterClrMapping/>
  </p:clrMapOvr>
  <p:transition xmlns:p14="http://schemas.microsoft.com/office/powerpoint/2010/main" spd="med" advClick="1" p14:dur="1000"/>
</p:sld>
</file>

<file path=ppt/slides/slide1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8" name="Shape 698"/>
          <p:cNvSpPr/>
          <p:nvPr>
            <p:ph type="title"/>
          </p:nvPr>
        </p:nvSpPr>
        <p:spPr>
          <a:prstGeom prst="rect">
            <a:avLst/>
          </a:prstGeom>
        </p:spPr>
        <p:txBody>
          <a:bodyPr/>
          <a:lstStyle>
            <a:lvl1pPr defTabSz="566674">
              <a:defRPr sz="7760"/>
            </a:lvl1pPr>
          </a:lstStyle>
          <a:p>
            <a:pPr/>
            <a:r>
              <a:t>Ctrip - 网络服务机制优化</a:t>
            </a:r>
          </a:p>
        </p:txBody>
      </p:sp>
      <p:sp>
        <p:nvSpPr>
          <p:cNvPr id="699" name="Shape 699"/>
          <p:cNvSpPr/>
          <p:nvPr>
            <p:ph type="body" idx="1"/>
          </p:nvPr>
        </p:nvSpPr>
        <p:spPr>
          <a:xfrm>
            <a:off x="952500" y="2609850"/>
            <a:ext cx="11099800" cy="6286500"/>
          </a:xfrm>
          <a:prstGeom prst="rect">
            <a:avLst/>
          </a:prstGeom>
        </p:spPr>
        <p:txBody>
          <a:bodyPr/>
          <a:lstStyle/>
          <a:p>
            <a:pPr marL="422275" indent="-422275" defTabSz="554990">
              <a:spcBef>
                <a:spcPts val="3900"/>
              </a:spcBef>
              <a:defRPr sz="3420"/>
            </a:pPr>
            <a:r>
              <a:t>网络服务优先级机制，高优先级服务优先使用长连接</a:t>
            </a:r>
          </a:p>
          <a:p>
            <a:pPr marL="422275" indent="-422275" defTabSz="554990">
              <a:spcBef>
                <a:spcPts val="3900"/>
              </a:spcBef>
              <a:defRPr sz="3420"/>
            </a:pPr>
            <a:r>
              <a:t>网络服务依赖机制，根据依赖关系自动发起或取消网络服务 (主从服务)</a:t>
            </a:r>
          </a:p>
          <a:p>
            <a:pPr marL="422275" indent="-422275" defTabSz="554990">
              <a:spcBef>
                <a:spcPts val="3900"/>
              </a:spcBef>
              <a:defRPr sz="3420"/>
            </a:pPr>
            <a:r>
              <a:t>网络服务『</a:t>
            </a:r>
            <a:r>
              <a:rPr b="1">
                <a:latin typeface="Helvetica"/>
                <a:ea typeface="Helvetica"/>
                <a:cs typeface="Helvetica"/>
                <a:sym typeface="Helvetica"/>
              </a:rPr>
              <a:t>补偿重试』</a:t>
            </a:r>
            <a:r>
              <a:t>机制，服务失败时根据服务状态自动使用短连接进行服务重试</a:t>
            </a:r>
          </a:p>
          <a:p>
            <a:pPr lvl="2" marL="1266825" indent="-422275" defTabSz="554990">
              <a:spcBef>
                <a:spcPts val="3900"/>
              </a:spcBef>
              <a:defRPr sz="3040"/>
            </a:pPr>
            <a:r>
              <a:t>根据网络服务生命周期 (连接、序列化请求报文、发送请求、接收响应报文、反序列化响应报文) 确定是否进行服务重试，以保证服务幂等性</a:t>
            </a:r>
          </a:p>
        </p:txBody>
      </p:sp>
    </p:spTree>
  </p:cSld>
  <p:clrMapOvr>
    <a:masterClrMapping/>
  </p:clrMapOvr>
  <p:transition xmlns:p14="http://schemas.microsoft.com/office/powerpoint/2010/main" spd="med" advClick="1" p14:dur="1000"/>
</p:sld>
</file>

<file path=ppt/slides/slide1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1" name="Shape 701"/>
          <p:cNvSpPr/>
          <p:nvPr>
            <p:ph type="title"/>
          </p:nvPr>
        </p:nvSpPr>
        <p:spPr>
          <a:prstGeom prst="rect">
            <a:avLst/>
          </a:prstGeom>
        </p:spPr>
        <p:txBody>
          <a:bodyPr/>
          <a:lstStyle>
            <a:lvl1pPr defTabSz="519937">
              <a:defRPr sz="7119"/>
            </a:lvl1pPr>
          </a:lstStyle>
          <a:p>
            <a:pPr/>
            <a:r>
              <a:t>Ctrip - 弱网和网络抖动优化</a:t>
            </a:r>
          </a:p>
        </p:txBody>
      </p:sp>
      <p:sp>
        <p:nvSpPr>
          <p:cNvPr id="702" name="Shape 702"/>
          <p:cNvSpPr/>
          <p:nvPr>
            <p:ph type="body" idx="1"/>
          </p:nvPr>
        </p:nvSpPr>
        <p:spPr>
          <a:xfrm>
            <a:off x="952500" y="2609850"/>
            <a:ext cx="11099800" cy="6286500"/>
          </a:xfrm>
          <a:prstGeom prst="rect">
            <a:avLst/>
          </a:prstGeom>
        </p:spPr>
        <p:txBody>
          <a:bodyPr/>
          <a:lstStyle/>
          <a:p>
            <a:pPr marL="400050" indent="-400050" defTabSz="525779">
              <a:spcBef>
                <a:spcPts val="3700"/>
              </a:spcBef>
              <a:defRPr sz="3239"/>
            </a:pPr>
            <a:r>
              <a:t>弱网下策略调整</a:t>
            </a:r>
          </a:p>
          <a:p>
            <a:pPr lvl="2" marL="1200150" indent="-400050" defTabSz="525779">
              <a:spcBef>
                <a:spcPts val="3700"/>
              </a:spcBef>
              <a:defRPr sz="2880"/>
            </a:pPr>
            <a:r>
              <a:t>减少长连接池数量为1</a:t>
            </a:r>
          </a:p>
          <a:p>
            <a:pPr lvl="2" marL="1200150" indent="-400050" defTabSz="525779">
              <a:spcBef>
                <a:spcPts val="3700"/>
              </a:spcBef>
              <a:defRPr sz="2880"/>
            </a:pPr>
            <a:r>
              <a:t>增加网络连接和服务超时时长</a:t>
            </a:r>
          </a:p>
          <a:p>
            <a:pPr lvl="2" marL="1200150" indent="-400050" defTabSz="525779">
              <a:spcBef>
                <a:spcPts val="3700"/>
              </a:spcBef>
              <a:defRPr sz="2880"/>
            </a:pPr>
            <a:r>
              <a:t>可选：尝试QUIC协议 (基于UDP)，面向弱网有优势</a:t>
            </a:r>
          </a:p>
          <a:p>
            <a:pPr marL="400050" indent="-400050" defTabSz="525779">
              <a:spcBef>
                <a:spcPts val="3700"/>
              </a:spcBef>
              <a:defRPr sz="3239"/>
            </a:pPr>
            <a:r>
              <a:t>网络抖动下策略调整</a:t>
            </a:r>
          </a:p>
          <a:p>
            <a:pPr lvl="2" marL="1200150" indent="-400050" defTabSz="525779">
              <a:spcBef>
                <a:spcPts val="3700"/>
              </a:spcBef>
              <a:defRPr sz="2880"/>
            </a:pPr>
            <a:r>
              <a:t>WIFI和移动网络类型互相切换时，会导致App客户端IP变化，自动关闭空闲长连接，现有网络服务自动重试</a:t>
            </a:r>
          </a:p>
        </p:txBody>
      </p:sp>
    </p:spTree>
  </p:cSld>
  <p:clrMapOvr>
    <a:masterClrMapping/>
  </p:clrMapOvr>
  <p:transition xmlns:p14="http://schemas.microsoft.com/office/powerpoint/2010/main" spd="med" advClick="1" p14:dur="1000"/>
</p:sld>
</file>

<file path=ppt/slides/slide1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4" name="Shape 704"/>
          <p:cNvSpPr/>
          <p:nvPr>
            <p:ph type="title"/>
          </p:nvPr>
        </p:nvSpPr>
        <p:spPr>
          <a:prstGeom prst="rect">
            <a:avLst/>
          </a:prstGeom>
        </p:spPr>
        <p:txBody>
          <a:bodyPr/>
          <a:lstStyle/>
          <a:p>
            <a:pPr/>
            <a:r>
              <a:t>Ctrip - 减少数据传输</a:t>
            </a:r>
          </a:p>
        </p:txBody>
      </p:sp>
      <p:sp>
        <p:nvSpPr>
          <p:cNvPr id="705" name="Shape 705"/>
          <p:cNvSpPr/>
          <p:nvPr>
            <p:ph type="body" idx="1"/>
          </p:nvPr>
        </p:nvSpPr>
        <p:spPr>
          <a:xfrm>
            <a:off x="952500" y="2609850"/>
            <a:ext cx="11099800" cy="6286500"/>
          </a:xfrm>
          <a:prstGeom prst="rect">
            <a:avLst/>
          </a:prstGeom>
        </p:spPr>
        <p:txBody>
          <a:bodyPr/>
          <a:lstStyle/>
          <a:p>
            <a:pPr/>
            <a:r>
              <a:t>优化TCP服务数据格式 </a:t>
            </a:r>
          </a:p>
          <a:p>
            <a:pPr lvl="2"/>
            <a:r>
              <a:t>自定义格式转到Protocol Buffer格式</a:t>
            </a:r>
          </a:p>
          <a:p>
            <a:pPr/>
            <a:r>
              <a:t>优化TCP服务数据序列化反序列化算法</a:t>
            </a:r>
          </a:p>
          <a:p>
            <a:pPr/>
            <a:r>
              <a:t>优化图片格式 (WebP)</a:t>
            </a:r>
          </a:p>
        </p:txBody>
      </p:sp>
    </p:spTree>
  </p:cSld>
  <p:clrMapOvr>
    <a:masterClrMapping/>
  </p:clrMapOvr>
  <p:transition xmlns:p14="http://schemas.microsoft.com/office/powerpoint/2010/main" spd="med" advClick="1" p14:dur="1000"/>
</p:sld>
</file>

<file path=ppt/slides/slide1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7" name="Shape 707"/>
          <p:cNvSpPr/>
          <p:nvPr>
            <p:ph type="title"/>
          </p:nvPr>
        </p:nvSpPr>
        <p:spPr>
          <a:prstGeom prst="rect">
            <a:avLst/>
          </a:prstGeom>
        </p:spPr>
        <p:txBody>
          <a:bodyPr/>
          <a:lstStyle/>
          <a:p>
            <a:pPr/>
            <a:r>
              <a:t>Ctrip - App DR</a:t>
            </a:r>
          </a:p>
        </p:txBody>
      </p:sp>
      <p:sp>
        <p:nvSpPr>
          <p:cNvPr id="708" name="Shape 708"/>
          <p:cNvSpPr/>
          <p:nvPr>
            <p:ph type="body" idx="1"/>
          </p:nvPr>
        </p:nvSpPr>
        <p:spPr>
          <a:xfrm>
            <a:off x="952500" y="2609850"/>
            <a:ext cx="11099800" cy="6286500"/>
          </a:xfrm>
          <a:prstGeom prst="rect">
            <a:avLst/>
          </a:prstGeom>
        </p:spPr>
        <p:txBody>
          <a:bodyPr/>
          <a:lstStyle/>
          <a:p>
            <a:pPr/>
            <a:r>
              <a:t>Server IP权重机制可以部分解决单个IDC入口问题，但效率低，有延迟效应影响用户体验</a:t>
            </a:r>
          </a:p>
          <a:p>
            <a:pPr/>
            <a:r>
              <a:t>多机房灾备方案</a:t>
            </a:r>
          </a:p>
          <a:p>
            <a:pPr lvl="2">
              <a:defRPr sz="3200"/>
            </a:pPr>
            <a:r>
              <a:t>通过Mobile Config下发新Server IP，实现自动分流，支持按照产品线分流</a:t>
            </a:r>
          </a:p>
          <a:p>
            <a:pPr lvl="2">
              <a:defRPr sz="3200"/>
            </a:pPr>
            <a:r>
              <a:t>如果是单个IDC内应用服务不可用，TCP Gateway可以转发至可用应用服务单元</a:t>
            </a:r>
          </a:p>
        </p:txBody>
      </p:sp>
    </p:spTree>
  </p:cSld>
  <p:clrMapOvr>
    <a:masterClrMapping/>
  </p:clrMapOvr>
  <p:transition xmlns:p14="http://schemas.microsoft.com/office/powerpoint/2010/main" spd="med" advClick="1" p14:dur="1000"/>
</p:sld>
</file>

<file path=ppt/slides/slide1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0" name="Shape 710"/>
          <p:cNvSpPr/>
          <p:nvPr>
            <p:ph type="title"/>
          </p:nvPr>
        </p:nvSpPr>
        <p:spPr>
          <a:prstGeom prst="rect">
            <a:avLst/>
          </a:prstGeom>
        </p:spPr>
        <p:txBody>
          <a:bodyPr/>
          <a:lstStyle/>
          <a:p>
            <a:pPr/>
            <a:r>
              <a:t>Ctrip - Networking Tricks</a:t>
            </a:r>
          </a:p>
        </p:txBody>
      </p:sp>
      <p:sp>
        <p:nvSpPr>
          <p:cNvPr id="711" name="Shape 711"/>
          <p:cNvSpPr/>
          <p:nvPr>
            <p:ph type="body" sz="half" idx="1"/>
          </p:nvPr>
        </p:nvSpPr>
        <p:spPr>
          <a:xfrm>
            <a:off x="952500" y="2609850"/>
            <a:ext cx="11099800" cy="4289078"/>
          </a:xfrm>
          <a:prstGeom prst="rect">
            <a:avLst/>
          </a:prstGeom>
        </p:spPr>
        <p:txBody>
          <a:bodyPr/>
          <a:lstStyle/>
          <a:p>
            <a:pPr/>
            <a:r>
              <a:t>iOS App中原生Socket不能直接唤醒移动网络</a:t>
            </a:r>
          </a:p>
          <a:p>
            <a:pPr/>
            <a:r>
              <a:t>确保连接被保持住：SO_KEEPALIVE参数</a:t>
            </a:r>
          </a:p>
          <a:p>
            <a:pPr/>
            <a:r>
              <a:t>处理SIGPIPE或者关闭：SO_NOSIGPIPE参数</a:t>
            </a:r>
          </a:p>
          <a:p>
            <a:pPr/>
            <a:r>
              <a:t>关闭Nagle算法影响：TCP_NODELAY参数</a:t>
            </a:r>
          </a:p>
        </p:txBody>
      </p:sp>
      <p:pic>
        <p:nvPicPr>
          <p:cNvPr id="712" name="Screen Shot 2016-06-24 at 2.43.14 PM.png"/>
          <p:cNvPicPr>
            <a:picLocks noChangeAspect="1"/>
          </p:cNvPicPr>
          <p:nvPr/>
        </p:nvPicPr>
        <p:blipFill>
          <a:blip r:embed="rId2">
            <a:extLst/>
          </a:blip>
          <a:stretch>
            <a:fillRect/>
          </a:stretch>
        </p:blipFill>
        <p:spPr>
          <a:xfrm>
            <a:off x="1397000" y="7536110"/>
            <a:ext cx="10210800" cy="1219201"/>
          </a:xfrm>
          <a:prstGeom prst="rect">
            <a:avLst/>
          </a:prstGeom>
          <a:ln w="12700">
            <a:miter lim="400000"/>
          </a:ln>
        </p:spPr>
      </p:pic>
    </p:spTree>
  </p:cSld>
  <p:clrMapOvr>
    <a:masterClrMapping/>
  </p:clrMapOvr>
  <p:transition xmlns:p14="http://schemas.microsoft.com/office/powerpoint/2010/main" spd="med" advClick="1" p14:dur="1000"/>
</p:sld>
</file>

<file path=ppt/slides/slide1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4" name="Shape 714"/>
          <p:cNvSpPr/>
          <p:nvPr>
            <p:ph type="title"/>
          </p:nvPr>
        </p:nvSpPr>
        <p:spPr>
          <a:prstGeom prst="rect">
            <a:avLst/>
          </a:prstGeom>
        </p:spPr>
        <p:txBody>
          <a:bodyPr/>
          <a:lstStyle>
            <a:lvl1pPr defTabSz="572516">
              <a:defRPr sz="7840"/>
            </a:lvl1pPr>
          </a:lstStyle>
          <a:p>
            <a:pPr/>
            <a:r>
              <a:t>Ctrip - Networking Tricks</a:t>
            </a:r>
          </a:p>
        </p:txBody>
      </p:sp>
      <p:sp>
        <p:nvSpPr>
          <p:cNvPr id="715" name="Shape 715"/>
          <p:cNvSpPr/>
          <p:nvPr>
            <p:ph type="body" idx="1"/>
          </p:nvPr>
        </p:nvSpPr>
        <p:spPr>
          <a:xfrm>
            <a:off x="952500" y="2609850"/>
            <a:ext cx="11099800" cy="6286500"/>
          </a:xfrm>
          <a:prstGeom prst="rect">
            <a:avLst/>
          </a:prstGeom>
        </p:spPr>
        <p:txBody>
          <a:bodyPr/>
          <a:lstStyle/>
          <a:p>
            <a:pPr marL="422275" indent="-422275" defTabSz="554990">
              <a:spcBef>
                <a:spcPts val="3900"/>
              </a:spcBef>
              <a:defRPr sz="3420"/>
            </a:pPr>
            <a:r>
              <a:t>使用合适接口创建socket，支持IPv6</a:t>
            </a:r>
          </a:p>
          <a:p>
            <a:pPr marL="422275" indent="-422275" defTabSz="554990">
              <a:spcBef>
                <a:spcPts val="3900"/>
              </a:spcBef>
              <a:defRPr sz="3420"/>
            </a:pPr>
            <a:r>
              <a:t>如果使用select系统调用，确保自己拥有socket fd</a:t>
            </a:r>
          </a:p>
          <a:p>
            <a:pPr marL="422275" indent="-422275" defTabSz="554990">
              <a:spcBef>
                <a:spcPts val="3900"/>
              </a:spcBef>
              <a:defRPr sz="3420"/>
            </a:pPr>
            <a:r>
              <a:t>使用run loops和nonblocking I/O来管理异步读操作 (GCD/select)</a:t>
            </a:r>
          </a:p>
          <a:p>
            <a:pPr marL="422275" indent="-422275" defTabSz="554990">
              <a:spcBef>
                <a:spcPts val="3900"/>
              </a:spcBef>
              <a:defRPr sz="3420"/>
            </a:pPr>
            <a:r>
              <a:t>避免在主线程有任何同步网络操作 (connect/read/write)</a:t>
            </a:r>
          </a:p>
          <a:p>
            <a:pPr marL="422275" indent="-422275" defTabSz="554990">
              <a:spcBef>
                <a:spcPts val="3900"/>
              </a:spcBef>
              <a:defRPr sz="3420"/>
            </a:pPr>
            <a:r>
              <a:t>如果使用select，要处理不同返回值和超时设置</a:t>
            </a:r>
          </a:p>
        </p:txBody>
      </p:sp>
    </p:spTree>
  </p:cSld>
  <p:clrMapOvr>
    <a:masterClrMapping/>
  </p:clrMapOvr>
  <p:transition xmlns:p14="http://schemas.microsoft.com/office/powerpoint/2010/main" spd="med" advClick="1" p14:dur="1000"/>
</p:sld>
</file>

<file path=ppt/slides/slide1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7" name="Shape 717"/>
          <p:cNvSpPr/>
          <p:nvPr>
            <p:ph type="title"/>
          </p:nvPr>
        </p:nvSpPr>
        <p:spPr>
          <a:prstGeom prst="rect">
            <a:avLst/>
          </a:prstGeom>
        </p:spPr>
        <p:txBody>
          <a:bodyPr/>
          <a:lstStyle/>
          <a:p>
            <a:pPr/>
            <a:r>
              <a:t>Ctrip - 优化效果</a:t>
            </a:r>
          </a:p>
        </p:txBody>
      </p:sp>
      <p:pic>
        <p:nvPicPr>
          <p:cNvPr id="718" name="pasted-image.pdf"/>
          <p:cNvPicPr>
            <a:picLocks noChangeAspect="1"/>
          </p:cNvPicPr>
          <p:nvPr/>
        </p:nvPicPr>
        <p:blipFill>
          <a:blip r:embed="rId2">
            <a:extLst/>
          </a:blip>
          <a:stretch>
            <a:fillRect/>
          </a:stretch>
        </p:blipFill>
        <p:spPr>
          <a:xfrm>
            <a:off x="1232760" y="3470407"/>
            <a:ext cx="10539280" cy="3882893"/>
          </a:xfrm>
          <a:prstGeom prst="rect">
            <a:avLst/>
          </a:prstGeom>
          <a:ln w="12700">
            <a:miter lim="400000"/>
          </a:ln>
        </p:spPr>
      </p:pic>
    </p:spTree>
  </p:cSld>
  <p:clrMapOvr>
    <a:masterClrMapping/>
  </p:clrMapOvr>
  <p:transition xmlns:p14="http://schemas.microsoft.com/office/powerpoint/2010/main" spd="med" advClick="1" p14:dur="1000"/>
</p:sld>
</file>

<file path=ppt/slides/slide1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0" name="Shape 720"/>
          <p:cNvSpPr/>
          <p:nvPr>
            <p:ph type="title"/>
          </p:nvPr>
        </p:nvSpPr>
        <p:spPr>
          <a:prstGeom prst="rect">
            <a:avLst/>
          </a:prstGeom>
        </p:spPr>
        <p:txBody>
          <a:bodyPr/>
          <a:lstStyle>
            <a:lvl1pPr defTabSz="479044">
              <a:defRPr sz="6560"/>
            </a:lvl1pPr>
          </a:lstStyle>
          <a:p>
            <a:pPr/>
            <a:r>
              <a:t>Ctrip - 持续优化网络服务耗时</a:t>
            </a:r>
          </a:p>
        </p:txBody>
      </p:sp>
      <p:pic>
        <p:nvPicPr>
          <p:cNvPr id="721" name="Screen_Shot_2016-06-24_at_11_45_52_AM.jpg"/>
          <p:cNvPicPr>
            <a:picLocks noChangeAspect="1"/>
          </p:cNvPicPr>
          <p:nvPr/>
        </p:nvPicPr>
        <p:blipFill>
          <a:blip r:embed="rId2">
            <a:extLst/>
          </a:blip>
          <a:stretch>
            <a:fillRect/>
          </a:stretch>
        </p:blipFill>
        <p:spPr>
          <a:xfrm>
            <a:off x="1441450" y="2717800"/>
            <a:ext cx="10121900" cy="6070600"/>
          </a:xfrm>
          <a:prstGeom prst="rect">
            <a:avLst/>
          </a:prstGeom>
          <a:ln w="12700">
            <a:miter lim="400000"/>
          </a:ln>
        </p:spPr>
      </p:pic>
    </p:spTree>
  </p:cSld>
  <p:clrMapOvr>
    <a:masterClrMapping/>
  </p:clrMapOvr>
  <p:transition xmlns:p14="http://schemas.microsoft.com/office/powerpoint/2010/main" spd="med" advClick="1" p14:dur="1000"/>
</p:sld>
</file>

<file path=ppt/slides/slide1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3" name="Shape 723"/>
          <p:cNvSpPr/>
          <p:nvPr>
            <p:ph type="title"/>
          </p:nvPr>
        </p:nvSpPr>
        <p:spPr>
          <a:prstGeom prst="rect">
            <a:avLst/>
          </a:prstGeom>
        </p:spPr>
        <p:txBody>
          <a:bodyPr/>
          <a:lstStyle/>
          <a:p>
            <a:pPr/>
            <a:r>
              <a:t>Ctrip - TCP Gateway*</a:t>
            </a:r>
          </a:p>
        </p:txBody>
      </p:sp>
      <p:pic>
        <p:nvPicPr>
          <p:cNvPr id="724" name="pasted-image.pdf"/>
          <p:cNvPicPr>
            <a:picLocks noChangeAspect="1"/>
          </p:cNvPicPr>
          <p:nvPr/>
        </p:nvPicPr>
        <p:blipFill>
          <a:blip r:embed="rId2">
            <a:extLst/>
          </a:blip>
          <a:stretch>
            <a:fillRect/>
          </a:stretch>
        </p:blipFill>
        <p:spPr>
          <a:xfrm>
            <a:off x="2076450" y="3325354"/>
            <a:ext cx="9742925" cy="4855492"/>
          </a:xfrm>
          <a:prstGeom prst="rect">
            <a:avLst/>
          </a:prstGeom>
          <a:ln w="12700">
            <a:miter lim="400000"/>
          </a:ln>
        </p:spPr>
      </p:pic>
      <p:sp>
        <p:nvSpPr>
          <p:cNvPr id="725" name="Shape 725"/>
          <p:cNvSpPr/>
          <p:nvPr/>
        </p:nvSpPr>
        <p:spPr>
          <a:xfrm>
            <a:off x="6763543" y="9156700"/>
            <a:ext cx="618331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 TCP Gateway基于Netty和Netflix Zuul实现</a:t>
            </a:r>
          </a:p>
        </p:txBody>
      </p:sp>
    </p:spTree>
  </p:cSld>
  <p:clrMapOvr>
    <a:masterClrMapping/>
  </p:clrMapOvr>
  <p:transition xmlns:p14="http://schemas.microsoft.com/office/powerpoint/2010/main" spd="med" advClick="1" p14:dur="1000"/>
</p:sld>
</file>

<file path=ppt/slides/slide1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7" name="Shape 727"/>
          <p:cNvSpPr/>
          <p:nvPr>
            <p:ph type="title"/>
          </p:nvPr>
        </p:nvSpPr>
        <p:spPr>
          <a:prstGeom prst="rect">
            <a:avLst/>
          </a:prstGeom>
        </p:spPr>
        <p:txBody>
          <a:bodyPr/>
          <a:lstStyle>
            <a:lvl1pPr defTabSz="519937">
              <a:defRPr sz="7119"/>
            </a:lvl1pPr>
          </a:lstStyle>
          <a:p>
            <a:pPr/>
            <a:r>
              <a:t>Ctrip - Hybrid网络服务优化</a:t>
            </a:r>
          </a:p>
        </p:txBody>
      </p:sp>
      <p:sp>
        <p:nvSpPr>
          <p:cNvPr id="728" name="Shape 728"/>
          <p:cNvSpPr/>
          <p:nvPr>
            <p:ph type="body" idx="1"/>
          </p:nvPr>
        </p:nvSpPr>
        <p:spPr>
          <a:xfrm>
            <a:off x="952500" y="2609850"/>
            <a:ext cx="11099800" cy="6286500"/>
          </a:xfrm>
          <a:prstGeom prst="rect">
            <a:avLst/>
          </a:prstGeom>
        </p:spPr>
        <p:txBody>
          <a:bodyPr/>
          <a:lstStyle/>
          <a:p>
            <a:pPr marL="346709" indent="-346709" defTabSz="455675">
              <a:spcBef>
                <a:spcPts val="3200"/>
              </a:spcBef>
              <a:defRPr sz="2807"/>
            </a:pPr>
            <a:r>
              <a:t>传统Hybrid网络服务基于系统HTTP接口</a:t>
            </a:r>
          </a:p>
          <a:p>
            <a:pPr lvl="2" marL="1040129" indent="-346709" defTabSz="455675">
              <a:spcBef>
                <a:spcPts val="3200"/>
              </a:spcBef>
              <a:defRPr sz="2496"/>
            </a:pPr>
            <a:r>
              <a:t>无法控制网络服务流程</a:t>
            </a:r>
          </a:p>
          <a:p>
            <a:pPr lvl="2" marL="1040129" indent="-346709" defTabSz="455675">
              <a:spcBef>
                <a:spcPts val="3200"/>
              </a:spcBef>
              <a:defRPr sz="2496"/>
            </a:pPr>
            <a:r>
              <a:t>平均网络服务成功率仅 97% 左右</a:t>
            </a:r>
          </a:p>
          <a:p>
            <a:pPr marL="346709" indent="-346709" defTabSz="455675">
              <a:spcBef>
                <a:spcPts val="3200"/>
              </a:spcBef>
              <a:defRPr sz="2807"/>
            </a:pPr>
            <a:r>
              <a:t>基于TCP Tunnel实现Hybrid HTTP网络请求转发</a:t>
            </a:r>
          </a:p>
          <a:p>
            <a:pPr lvl="2" marL="1040129" indent="-346709" defTabSz="455675">
              <a:spcBef>
                <a:spcPts val="3200"/>
              </a:spcBef>
              <a:defRPr sz="2496"/>
            </a:pPr>
            <a:r>
              <a:t>未使用HTTP Hook技术，目前采用Hybrid接口转发，未来计划采用iOS Network Extension实现</a:t>
            </a:r>
          </a:p>
          <a:p>
            <a:pPr lvl="2" marL="1040129" indent="-346709" defTabSz="455675">
              <a:spcBef>
                <a:spcPts val="3200"/>
              </a:spcBef>
              <a:defRPr sz="2496"/>
            </a:pPr>
            <a:r>
              <a:t>HTTP请求通过TCP Gateway中转至H5 Gateway</a:t>
            </a:r>
          </a:p>
          <a:p>
            <a:pPr lvl="2" marL="1040129" indent="-346709" defTabSz="455675">
              <a:spcBef>
                <a:spcPts val="3200"/>
              </a:spcBef>
              <a:defRPr sz="2496"/>
            </a:pPr>
            <a:r>
              <a:t>平均网络服务成功率可提升至 99.2%+，服务耗时降低 30%</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64"/>
          <p:cNvSpPr/>
          <p:nvPr>
            <p:ph type="title"/>
          </p:nvPr>
        </p:nvSpPr>
        <p:spPr>
          <a:xfrm>
            <a:off x="-41077" y="7553"/>
            <a:ext cx="13086954" cy="1317080"/>
          </a:xfrm>
          <a:prstGeom prst="rect">
            <a:avLst/>
          </a:prstGeom>
        </p:spPr>
        <p:txBody>
          <a:bodyPr/>
          <a:lstStyle>
            <a:lvl1pPr>
              <a:defRPr sz="5000"/>
            </a:lvl1pPr>
          </a:lstStyle>
          <a:p>
            <a:pPr/>
            <a:r>
              <a:t>设计—H5调用Native</a:t>
            </a:r>
          </a:p>
        </p:txBody>
      </p:sp>
      <p:sp>
        <p:nvSpPr>
          <p:cNvPr id="265" name="Shape 265"/>
          <p:cNvSpPr/>
          <p:nvPr/>
        </p:nvSpPr>
        <p:spPr>
          <a:xfrm>
            <a:off x="1004023" y="1428675"/>
            <a:ext cx="5434154"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以H5调用Hybrid API读写文件为例；</a:t>
            </a:r>
          </a:p>
        </p:txBody>
      </p:sp>
      <p:pic>
        <p:nvPicPr>
          <p:cNvPr id="266" name="屏幕快照 2016-07-16 下午4.37.20.png"/>
          <p:cNvPicPr>
            <a:picLocks noChangeAspect="1"/>
          </p:cNvPicPr>
          <p:nvPr/>
        </p:nvPicPr>
        <p:blipFill>
          <a:blip r:embed="rId2">
            <a:extLst/>
          </a:blip>
          <a:stretch>
            <a:fillRect/>
          </a:stretch>
        </p:blipFill>
        <p:spPr>
          <a:xfrm>
            <a:off x="1070421" y="2891767"/>
            <a:ext cx="6781801" cy="2832101"/>
          </a:xfrm>
          <a:prstGeom prst="rect">
            <a:avLst/>
          </a:prstGeom>
          <a:ln w="12700">
            <a:miter lim="400000"/>
          </a:ln>
        </p:spPr>
      </p:pic>
      <p:sp>
        <p:nvSpPr>
          <p:cNvPr id="267" name="Shape 267"/>
          <p:cNvSpPr/>
          <p:nvPr/>
        </p:nvSpPr>
        <p:spPr>
          <a:xfrm>
            <a:off x="1029258" y="2141171"/>
            <a:ext cx="2792884"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1.H5前端写法如下</a:t>
            </a:r>
          </a:p>
        </p:txBody>
      </p:sp>
      <p:sp>
        <p:nvSpPr>
          <p:cNvPr id="268" name="Shape 268"/>
          <p:cNvSpPr/>
          <p:nvPr/>
        </p:nvSpPr>
        <p:spPr>
          <a:xfrm>
            <a:off x="935456" y="6014051"/>
            <a:ext cx="3691688"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2.Bridge提供的接口如下</a:t>
            </a:r>
          </a:p>
        </p:txBody>
      </p:sp>
      <p:pic>
        <p:nvPicPr>
          <p:cNvPr id="269" name="屏幕快照 2016-07-16 下午4.57.57.png"/>
          <p:cNvPicPr>
            <a:picLocks noChangeAspect="1"/>
          </p:cNvPicPr>
          <p:nvPr/>
        </p:nvPicPr>
        <p:blipFill>
          <a:blip r:embed="rId3">
            <a:extLst/>
          </a:blip>
          <a:stretch>
            <a:fillRect/>
          </a:stretch>
        </p:blipFill>
        <p:spPr>
          <a:xfrm>
            <a:off x="958998" y="6653559"/>
            <a:ext cx="8470901" cy="2844801"/>
          </a:xfrm>
          <a:prstGeom prst="rect">
            <a:avLst/>
          </a:prstGeom>
          <a:ln w="12700">
            <a:miter lim="400000"/>
          </a:ln>
        </p:spPr>
      </p:pic>
    </p:spTree>
  </p:cSld>
  <p:clrMapOvr>
    <a:masterClrMapping/>
  </p:clrMapOvr>
  <p:transition xmlns:p14="http://schemas.microsoft.com/office/powerpoint/2010/main" spd="med" advClick="1" p14:dur="1000"/>
</p:sld>
</file>

<file path=ppt/slides/slide1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0" name="Shape 730"/>
          <p:cNvSpPr/>
          <p:nvPr>
            <p:ph type="title"/>
          </p:nvPr>
        </p:nvSpPr>
        <p:spPr>
          <a:prstGeom prst="rect">
            <a:avLst/>
          </a:prstGeom>
        </p:spPr>
        <p:txBody>
          <a:bodyPr/>
          <a:lstStyle>
            <a:lvl1pPr defTabSz="514095">
              <a:defRPr sz="7040"/>
            </a:lvl1pPr>
          </a:lstStyle>
          <a:p>
            <a:pPr/>
            <a:r>
              <a:t>Ctrip - TCP Tunnel for Hybrid</a:t>
            </a:r>
          </a:p>
        </p:txBody>
      </p:sp>
      <p:pic>
        <p:nvPicPr>
          <p:cNvPr id="731" name="Screen Shot 2016-06-24 at 12.46.09 PM.png"/>
          <p:cNvPicPr>
            <a:picLocks noChangeAspect="1"/>
          </p:cNvPicPr>
          <p:nvPr/>
        </p:nvPicPr>
        <p:blipFill>
          <a:blip r:embed="rId2">
            <a:extLst/>
          </a:blip>
          <a:stretch>
            <a:fillRect/>
          </a:stretch>
        </p:blipFill>
        <p:spPr>
          <a:xfrm>
            <a:off x="1686123" y="3469703"/>
            <a:ext cx="10228790" cy="4566794"/>
          </a:xfrm>
          <a:prstGeom prst="rect">
            <a:avLst/>
          </a:prstGeom>
          <a:ln w="12700">
            <a:miter lim="400000"/>
          </a:ln>
        </p:spPr>
      </p:pic>
    </p:spTree>
  </p:cSld>
  <p:clrMapOvr>
    <a:masterClrMapping/>
  </p:clrMapOvr>
  <p:transition xmlns:p14="http://schemas.microsoft.com/office/powerpoint/2010/main" spd="med" advClick="1" p14:dur="1000"/>
</p:sld>
</file>

<file path=ppt/slides/slide1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3" name="Shape 733"/>
          <p:cNvSpPr/>
          <p:nvPr>
            <p:ph type="title"/>
          </p:nvPr>
        </p:nvSpPr>
        <p:spPr>
          <a:prstGeom prst="rect">
            <a:avLst/>
          </a:prstGeom>
        </p:spPr>
        <p:txBody>
          <a:bodyPr/>
          <a:lstStyle>
            <a:lvl1pPr defTabSz="514095">
              <a:defRPr sz="7040"/>
            </a:lvl1pPr>
          </a:lstStyle>
          <a:p>
            <a:pPr/>
            <a:r>
              <a:t>Ctrip - TCP Tunnel for Hybrid</a:t>
            </a:r>
          </a:p>
        </p:txBody>
      </p:sp>
      <p:pic>
        <p:nvPicPr>
          <p:cNvPr id="734" name="Screen Shot 2016-06-24 at 4.31.32 PM.png"/>
          <p:cNvPicPr>
            <a:picLocks noChangeAspect="1"/>
          </p:cNvPicPr>
          <p:nvPr/>
        </p:nvPicPr>
        <p:blipFill>
          <a:blip r:embed="rId2">
            <a:extLst/>
          </a:blip>
          <a:stretch>
            <a:fillRect/>
          </a:stretch>
        </p:blipFill>
        <p:spPr>
          <a:xfrm>
            <a:off x="666750" y="2876550"/>
            <a:ext cx="11671300" cy="5778500"/>
          </a:xfrm>
          <a:prstGeom prst="rect">
            <a:avLst/>
          </a:prstGeom>
          <a:ln w="12700">
            <a:miter lim="400000"/>
          </a:ln>
        </p:spPr>
      </p:pic>
    </p:spTree>
  </p:cSld>
  <p:clrMapOvr>
    <a:masterClrMapping/>
  </p:clrMapOvr>
  <p:transition xmlns:p14="http://schemas.microsoft.com/office/powerpoint/2010/main" spd="med" advClick="1" p14:dur="1000"/>
</p:sld>
</file>

<file path=ppt/slides/slide1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6" name="Shape 736"/>
          <p:cNvSpPr/>
          <p:nvPr>
            <p:ph type="title"/>
          </p:nvPr>
        </p:nvSpPr>
        <p:spPr>
          <a:prstGeom prst="rect">
            <a:avLst/>
          </a:prstGeom>
        </p:spPr>
        <p:txBody>
          <a:bodyPr/>
          <a:lstStyle>
            <a:lvl1pPr defTabSz="566674">
              <a:defRPr sz="7760"/>
            </a:lvl1pPr>
          </a:lstStyle>
          <a:p>
            <a:pPr/>
            <a:r>
              <a:t>Ctrip - 海外网络服务优化</a:t>
            </a:r>
          </a:p>
        </p:txBody>
      </p:sp>
      <p:sp>
        <p:nvSpPr>
          <p:cNvPr id="737" name="Shape 737"/>
          <p:cNvSpPr/>
          <p:nvPr>
            <p:ph type="body" idx="1"/>
          </p:nvPr>
        </p:nvSpPr>
        <p:spPr>
          <a:xfrm>
            <a:off x="952500" y="2609850"/>
            <a:ext cx="11099800" cy="6286500"/>
          </a:xfrm>
          <a:prstGeom prst="rect">
            <a:avLst/>
          </a:prstGeom>
        </p:spPr>
        <p:txBody>
          <a:bodyPr/>
          <a:lstStyle/>
          <a:p>
            <a:pPr/>
            <a:r>
              <a:t>基于Akaima网络通道实现网络服务</a:t>
            </a:r>
          </a:p>
          <a:p>
            <a:pPr lvl="2">
              <a:defRPr sz="3200"/>
            </a:pPr>
            <a:r>
              <a:t>海外用户根据Akaima定制域名获取Server IP，网络服务优先走Akaima通道</a:t>
            </a:r>
          </a:p>
          <a:p>
            <a:pPr lvl="2">
              <a:defRPr sz="3200"/>
            </a:pPr>
            <a:r>
              <a:t>如果Akaima通道网络服务失败并且重试机制生效时，改走传统Internet通道进行重试</a:t>
            </a:r>
          </a:p>
          <a:p>
            <a:pPr lvl="2">
              <a:defRPr sz="3200"/>
            </a:pPr>
            <a:r>
              <a:t>相比传统Internet通道，以及TCP网络服务保持成功率情况下，Akaima通道平均服务耗时可减少 30%</a:t>
            </a:r>
          </a:p>
        </p:txBody>
      </p:sp>
    </p:spTree>
  </p:cSld>
  <p:clrMapOvr>
    <a:masterClrMapping/>
  </p:clrMapOvr>
  <p:transition xmlns:p14="http://schemas.microsoft.com/office/powerpoint/2010/main" spd="med" advClick="1" p14:dur="1000"/>
</p:sld>
</file>

<file path=ppt/slides/slide1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9" name="Shape 739"/>
          <p:cNvSpPr/>
          <p:nvPr>
            <p:ph type="title"/>
          </p:nvPr>
        </p:nvSpPr>
        <p:spPr>
          <a:prstGeom prst="rect">
            <a:avLst/>
          </a:prstGeom>
        </p:spPr>
        <p:txBody>
          <a:bodyPr/>
          <a:lstStyle>
            <a:lvl1pPr defTabSz="566674">
              <a:defRPr sz="7760"/>
            </a:lvl1pPr>
          </a:lstStyle>
          <a:p>
            <a:pPr/>
            <a:r>
              <a:t>Ctrip - 海外网络服务优化</a:t>
            </a:r>
          </a:p>
        </p:txBody>
      </p:sp>
      <p:pic>
        <p:nvPicPr>
          <p:cNvPr id="740" name="Screen Shot 2016-06-24 at 4.31.50 PM.png"/>
          <p:cNvPicPr>
            <a:picLocks noChangeAspect="1"/>
          </p:cNvPicPr>
          <p:nvPr/>
        </p:nvPicPr>
        <p:blipFill>
          <a:blip r:embed="rId2">
            <a:extLst/>
          </a:blip>
          <a:stretch>
            <a:fillRect/>
          </a:stretch>
        </p:blipFill>
        <p:spPr>
          <a:xfrm>
            <a:off x="2311400" y="2870200"/>
            <a:ext cx="8382000" cy="5765800"/>
          </a:xfrm>
          <a:prstGeom prst="rect">
            <a:avLst/>
          </a:prstGeom>
          <a:ln w="12700">
            <a:miter lim="400000"/>
          </a:ln>
        </p:spPr>
      </p:pic>
    </p:spTree>
  </p:cSld>
  <p:clrMapOvr>
    <a:masterClrMapping/>
  </p:clrMapOvr>
  <p:transition xmlns:p14="http://schemas.microsoft.com/office/powerpoint/2010/main" spd="med" advClick="1" p14:dur="1000"/>
</p:sld>
</file>

<file path=ppt/slides/slide1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2" name="Shape 742"/>
          <p:cNvSpPr/>
          <p:nvPr>
            <p:ph type="title"/>
          </p:nvPr>
        </p:nvSpPr>
        <p:spPr>
          <a:prstGeom prst="rect">
            <a:avLst/>
          </a:prstGeom>
        </p:spPr>
        <p:txBody>
          <a:bodyPr/>
          <a:lstStyle/>
          <a:p>
            <a:pPr/>
            <a:r>
              <a:t>HTTPS迁移问题</a:t>
            </a:r>
          </a:p>
        </p:txBody>
      </p:sp>
      <p:sp>
        <p:nvSpPr>
          <p:cNvPr id="743" name="Shape 743"/>
          <p:cNvSpPr/>
          <p:nvPr>
            <p:ph type="body" idx="1"/>
          </p:nvPr>
        </p:nvSpPr>
        <p:spPr>
          <a:xfrm>
            <a:off x="952500" y="2609850"/>
            <a:ext cx="11099800" cy="6286500"/>
          </a:xfrm>
          <a:prstGeom prst="rect">
            <a:avLst/>
          </a:prstGeom>
        </p:spPr>
        <p:txBody>
          <a:bodyPr/>
          <a:lstStyle/>
          <a:p>
            <a:pPr/>
            <a:r>
              <a:t>安全性上升，防劫持效果明显</a:t>
            </a:r>
          </a:p>
          <a:p>
            <a:pPr/>
            <a:r>
              <a:t>加载时间明显升高，携程AB测试下增加40%+</a:t>
            </a:r>
          </a:p>
          <a:p>
            <a:pPr/>
            <a:r>
              <a:t>携程Workaround：</a:t>
            </a:r>
          </a:p>
          <a:p>
            <a:pPr lvl="2">
              <a:defRPr sz="3200"/>
            </a:pPr>
            <a:r>
              <a:t>Hybrid框架检测网页内容，如果发现内容劫持，自动使用HTTPS重刷页面</a:t>
            </a:r>
          </a:p>
        </p:txBody>
      </p:sp>
    </p:spTree>
  </p:cSld>
  <p:clrMapOvr>
    <a:masterClrMapping/>
  </p:clrMapOvr>
  <p:transition xmlns:p14="http://schemas.microsoft.com/office/powerpoint/2010/main" spd="med" advClick="1" p14:dur="1000"/>
</p:sld>
</file>

<file path=ppt/slides/slide1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5" name="Shape 745"/>
          <p:cNvSpPr/>
          <p:nvPr>
            <p:ph type="title"/>
          </p:nvPr>
        </p:nvSpPr>
        <p:spPr>
          <a:prstGeom prst="rect">
            <a:avLst/>
          </a:prstGeom>
        </p:spPr>
        <p:txBody>
          <a:bodyPr/>
          <a:lstStyle/>
          <a:p>
            <a:pPr/>
            <a:r>
              <a:t>HTTPS迁移问题</a:t>
            </a:r>
          </a:p>
        </p:txBody>
      </p:sp>
      <p:sp>
        <p:nvSpPr>
          <p:cNvPr id="746" name="Shape 746"/>
          <p:cNvSpPr/>
          <p:nvPr>
            <p:ph type="body" idx="1"/>
          </p:nvPr>
        </p:nvSpPr>
        <p:spPr>
          <a:xfrm>
            <a:off x="952500" y="2609850"/>
            <a:ext cx="11099800" cy="6286500"/>
          </a:xfrm>
          <a:prstGeom prst="rect">
            <a:avLst/>
          </a:prstGeom>
        </p:spPr>
        <p:txBody>
          <a:bodyPr/>
          <a:lstStyle/>
          <a:p>
            <a:pPr marL="404495" indent="-404495" defTabSz="531622">
              <a:spcBef>
                <a:spcPts val="3800"/>
              </a:spcBef>
              <a:defRPr sz="3276"/>
            </a:pPr>
            <a:r>
              <a:t>QZone App Hybrid解决方案，最终基本接近HTTP性能</a:t>
            </a:r>
          </a:p>
          <a:p>
            <a:pPr lvl="2" marL="1213485" indent="-404495" defTabSz="531622">
              <a:spcBef>
                <a:spcPts val="3800"/>
              </a:spcBef>
              <a:defRPr sz="2912"/>
            </a:pPr>
            <a:r>
              <a:t>启用HTTPS+SPDY协议支持</a:t>
            </a:r>
          </a:p>
          <a:p>
            <a:pPr lvl="2" marL="1213485" indent="-404495" defTabSz="531622">
              <a:spcBef>
                <a:spcPts val="3800"/>
              </a:spcBef>
              <a:defRPr sz="2912"/>
            </a:pPr>
            <a:r>
              <a:t>提升TCP连接的复用率：页面入口发起一个HTTPS请求 (空内容)，减少连接时间，预请求复用的命中率75%左右</a:t>
            </a:r>
          </a:p>
          <a:p>
            <a:pPr lvl="2" marL="1213485" indent="-404495" defTabSz="531622">
              <a:spcBef>
                <a:spcPts val="3800"/>
              </a:spcBef>
              <a:defRPr sz="2912"/>
            </a:pPr>
            <a:r>
              <a:t>提升SSL session的复用率：服务端支持session ticket和session cache，命中率40%左右</a:t>
            </a:r>
          </a:p>
          <a:p>
            <a:pPr lvl="2" marL="1213485" indent="-404495" defTabSz="531622">
              <a:spcBef>
                <a:spcPts val="3800"/>
              </a:spcBef>
              <a:defRPr sz="2912"/>
            </a:pPr>
            <a:r>
              <a:t>减少页面中请求域名的数量：域名收敛，减少DNS解析时长</a:t>
            </a:r>
          </a:p>
        </p:txBody>
      </p:sp>
    </p:spTree>
  </p:cSld>
  <p:clrMapOvr>
    <a:masterClrMapping/>
  </p:clrMapOvr>
  <p:transition xmlns:p14="http://schemas.microsoft.com/office/powerpoint/2010/main" spd="med" advClick="1" p14:dur="1000"/>
</p:sld>
</file>

<file path=ppt/slides/slide1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8" name="Shape 748"/>
          <p:cNvSpPr/>
          <p:nvPr>
            <p:ph type="title"/>
          </p:nvPr>
        </p:nvSpPr>
        <p:spPr>
          <a:prstGeom prst="rect">
            <a:avLst/>
          </a:prstGeom>
        </p:spPr>
        <p:txBody>
          <a:bodyPr/>
          <a:lstStyle>
            <a:lvl1pPr defTabSz="531622">
              <a:defRPr sz="7280"/>
            </a:lvl1pPr>
          </a:lstStyle>
          <a:p>
            <a:pPr/>
            <a:r>
              <a:t>更多App网络服务实现方式</a:t>
            </a:r>
          </a:p>
        </p:txBody>
      </p:sp>
      <p:sp>
        <p:nvSpPr>
          <p:cNvPr id="749" name="Shape 749"/>
          <p:cNvSpPr/>
          <p:nvPr>
            <p:ph type="body" idx="1"/>
          </p:nvPr>
        </p:nvSpPr>
        <p:spPr>
          <a:xfrm>
            <a:off x="952500" y="2609850"/>
            <a:ext cx="11099800" cy="6286500"/>
          </a:xfrm>
          <a:prstGeom prst="rect">
            <a:avLst/>
          </a:prstGeom>
        </p:spPr>
        <p:txBody>
          <a:bodyPr/>
          <a:lstStyle/>
          <a:p>
            <a:pPr/>
            <a:r>
              <a:t>基于 </a:t>
            </a:r>
            <a:r>
              <a:rPr b="1">
                <a:latin typeface="Helvetica"/>
                <a:ea typeface="Helvetica"/>
                <a:cs typeface="Helvetica"/>
                <a:sym typeface="Helvetica"/>
              </a:rPr>
              <a:t>SPDY</a:t>
            </a:r>
            <a:r>
              <a:t> 或者 </a:t>
            </a:r>
            <a:r>
              <a:rPr b="1">
                <a:latin typeface="Helvetica"/>
                <a:ea typeface="Helvetica"/>
                <a:cs typeface="Helvetica"/>
                <a:sym typeface="Helvetica"/>
              </a:rPr>
              <a:t>HTTP/2.0</a:t>
            </a:r>
            <a:r>
              <a:t> 协议</a:t>
            </a:r>
          </a:p>
          <a:p>
            <a:pPr/>
            <a:r>
              <a:t>基于 </a:t>
            </a:r>
            <a:r>
              <a:rPr b="1">
                <a:latin typeface="Helvetica"/>
                <a:ea typeface="Helvetica"/>
                <a:cs typeface="Helvetica"/>
                <a:sym typeface="Helvetica"/>
              </a:rPr>
              <a:t>QUIC</a:t>
            </a:r>
            <a:r>
              <a:t> 协议</a:t>
            </a:r>
          </a:p>
        </p:txBody>
      </p:sp>
    </p:spTree>
  </p:cSld>
  <p:clrMapOvr>
    <a:masterClrMapping/>
  </p:clrMapOvr>
  <p:transition xmlns:p14="http://schemas.microsoft.com/office/powerpoint/2010/main" spd="med" advClick="1" p14:dur="1000"/>
</p:sld>
</file>

<file path=ppt/slides/slide1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1" name="Shape 751"/>
          <p:cNvSpPr/>
          <p:nvPr>
            <p:ph type="title"/>
          </p:nvPr>
        </p:nvSpPr>
        <p:spPr>
          <a:prstGeom prst="rect">
            <a:avLst/>
          </a:prstGeom>
        </p:spPr>
        <p:txBody>
          <a:bodyPr/>
          <a:lstStyle>
            <a:lvl1pPr defTabSz="531622">
              <a:defRPr sz="7280"/>
            </a:lvl1pPr>
          </a:lstStyle>
          <a:p>
            <a:pPr/>
            <a:r>
              <a:t>更多App网络服务实现方式</a:t>
            </a:r>
          </a:p>
        </p:txBody>
      </p:sp>
      <p:pic>
        <p:nvPicPr>
          <p:cNvPr id="752" name="pasted-image.png"/>
          <p:cNvPicPr>
            <a:picLocks noChangeAspect="1"/>
          </p:cNvPicPr>
          <p:nvPr/>
        </p:nvPicPr>
        <p:blipFill>
          <a:blip r:embed="rId2">
            <a:extLst/>
          </a:blip>
          <a:stretch>
            <a:fillRect/>
          </a:stretch>
        </p:blipFill>
        <p:spPr>
          <a:xfrm>
            <a:off x="1688901" y="3713757"/>
            <a:ext cx="9627123" cy="4078861"/>
          </a:xfrm>
          <a:prstGeom prst="rect">
            <a:avLst/>
          </a:prstGeom>
          <a:ln w="12700">
            <a:miter lim="400000"/>
          </a:ln>
        </p:spPr>
      </p:pic>
    </p:spTree>
  </p:cSld>
  <p:clrMapOvr>
    <a:masterClrMapping/>
  </p:clrMapOvr>
  <p:transition xmlns:p14="http://schemas.microsoft.com/office/powerpoint/2010/main" spd="med" advClick="1" p14:dur="1000"/>
</p:sld>
</file>

<file path=ppt/slides/slide1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4" name="Shape 754"/>
          <p:cNvSpPr/>
          <p:nvPr>
            <p:ph type="title"/>
          </p:nvPr>
        </p:nvSpPr>
        <p:spPr>
          <a:prstGeom prst="rect">
            <a:avLst/>
          </a:prstGeom>
        </p:spPr>
        <p:txBody>
          <a:bodyPr/>
          <a:lstStyle/>
          <a:p>
            <a:pPr/>
            <a:r>
              <a:t>SPDY &amp; HTTP/2.0协议</a:t>
            </a:r>
          </a:p>
        </p:txBody>
      </p:sp>
      <p:sp>
        <p:nvSpPr>
          <p:cNvPr id="755" name="Shape 755"/>
          <p:cNvSpPr/>
          <p:nvPr>
            <p:ph type="body" idx="1"/>
          </p:nvPr>
        </p:nvSpPr>
        <p:spPr>
          <a:xfrm>
            <a:off x="952500" y="2609850"/>
            <a:ext cx="11099800" cy="6286500"/>
          </a:xfrm>
          <a:prstGeom prst="rect">
            <a:avLst/>
          </a:prstGeom>
        </p:spPr>
        <p:txBody>
          <a:bodyPr/>
          <a:lstStyle/>
          <a:p>
            <a:pPr/>
            <a:r>
              <a:t>多路复用</a:t>
            </a:r>
          </a:p>
          <a:p>
            <a:pPr/>
            <a:r>
              <a:t>请求优先级</a:t>
            </a:r>
          </a:p>
          <a:p>
            <a:pPr/>
            <a:r>
              <a:t>支持服务端推送</a:t>
            </a:r>
          </a:p>
          <a:p>
            <a:pPr/>
            <a:r>
              <a:t>HTTP Header压缩</a:t>
            </a:r>
          </a:p>
          <a:p>
            <a:pPr/>
            <a:r>
              <a:t>默认TLS</a:t>
            </a:r>
          </a:p>
        </p:txBody>
      </p:sp>
    </p:spTree>
  </p:cSld>
  <p:clrMapOvr>
    <a:masterClrMapping/>
  </p:clrMapOvr>
  <p:transition xmlns:p14="http://schemas.microsoft.com/office/powerpoint/2010/main" spd="med" advClick="1" p14:dur="1000"/>
</p:sld>
</file>

<file path=ppt/slides/slide1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7" name="Shape 757"/>
          <p:cNvSpPr/>
          <p:nvPr>
            <p:ph type="title"/>
          </p:nvPr>
        </p:nvSpPr>
        <p:spPr>
          <a:prstGeom prst="rect">
            <a:avLst/>
          </a:prstGeom>
        </p:spPr>
        <p:txBody>
          <a:bodyPr/>
          <a:lstStyle/>
          <a:p>
            <a:pPr/>
            <a:r>
              <a:t>QUIC协议</a:t>
            </a:r>
          </a:p>
        </p:txBody>
      </p:sp>
      <p:sp>
        <p:nvSpPr>
          <p:cNvPr id="758" name="Shape 758"/>
          <p:cNvSpPr/>
          <p:nvPr>
            <p:ph type="body" idx="1"/>
          </p:nvPr>
        </p:nvSpPr>
        <p:spPr>
          <a:xfrm>
            <a:off x="952500" y="2609850"/>
            <a:ext cx="11099800" cy="6286500"/>
          </a:xfrm>
          <a:prstGeom prst="rect">
            <a:avLst/>
          </a:prstGeom>
        </p:spPr>
        <p:txBody>
          <a:bodyPr/>
          <a:lstStyle/>
          <a:p>
            <a:pPr/>
            <a:r>
              <a:t>相当于在UDP协议上实现TCP+TLS+SPDY</a:t>
            </a:r>
          </a:p>
          <a:p>
            <a:pPr/>
            <a:r>
              <a:t>大幅减少连接时间</a:t>
            </a:r>
          </a:p>
          <a:p>
            <a:pPr/>
            <a:r>
              <a:t>避免TCP Head-of-Line Blocking</a:t>
            </a:r>
          </a:p>
          <a:p>
            <a:pPr/>
            <a:r>
              <a:t>优化拥塞控制</a:t>
            </a:r>
          </a:p>
          <a:p>
            <a:pPr/>
            <a:r>
              <a:t>优化连接迁移Connection Migration</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Shape 271"/>
          <p:cNvSpPr/>
          <p:nvPr>
            <p:ph type="title"/>
          </p:nvPr>
        </p:nvSpPr>
        <p:spPr>
          <a:xfrm>
            <a:off x="-41077" y="7553"/>
            <a:ext cx="13086954" cy="1317080"/>
          </a:xfrm>
          <a:prstGeom prst="rect">
            <a:avLst/>
          </a:prstGeom>
        </p:spPr>
        <p:txBody>
          <a:bodyPr/>
          <a:lstStyle>
            <a:lvl1pPr>
              <a:defRPr sz="5000"/>
            </a:lvl1pPr>
          </a:lstStyle>
          <a:p>
            <a:pPr/>
            <a:r>
              <a:t>设计—参数是如何传递给Native的</a:t>
            </a:r>
          </a:p>
        </p:txBody>
      </p:sp>
      <p:sp>
        <p:nvSpPr>
          <p:cNvPr id="272" name="Shape 272"/>
          <p:cNvSpPr/>
          <p:nvPr/>
        </p:nvSpPr>
        <p:spPr>
          <a:xfrm>
            <a:off x="1710456" y="1441450"/>
            <a:ext cx="10828488" cy="6870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600">
                <a:latin typeface="Helvetica"/>
                <a:ea typeface="Helvetica"/>
                <a:cs typeface="Helvetica"/>
                <a:sym typeface="Helvetica"/>
              </a:defRPr>
            </a:pPr>
            <a:r>
              <a:t>1. H5调用Native API，传递给App的数据，统一格式</a:t>
            </a:r>
          </a:p>
          <a:p>
            <a:pPr algn="l">
              <a:defRPr sz="2000">
                <a:latin typeface="Helvetica"/>
                <a:ea typeface="Helvetica"/>
                <a:cs typeface="Helvetica"/>
                <a:sym typeface="Helvetica"/>
              </a:defRPr>
            </a:pPr>
            <a:r>
              <a:t>param={</a:t>
            </a:r>
          </a:p>
          <a:p>
            <a:pPr algn="l">
              <a:defRPr sz="2000">
                <a:latin typeface="Helvetica"/>
                <a:ea typeface="Helvetica"/>
                <a:cs typeface="Helvetica"/>
                <a:sym typeface="Helvetica"/>
              </a:defRPr>
            </a:pPr>
            <a:r>
              <a:t>	</a:t>
            </a:r>
            <a:r>
              <a:rPr>
                <a:solidFill>
                  <a:schemeClr val="accent5"/>
                </a:solidFill>
              </a:rPr>
              <a:t>plugin</a:t>
            </a:r>
            <a:r>
              <a:t>:File,</a:t>
            </a:r>
          </a:p>
          <a:p>
            <a:pPr algn="l">
              <a:defRPr sz="2000">
                <a:latin typeface="Helvetica"/>
                <a:ea typeface="Helvetica"/>
                <a:cs typeface="Helvetica"/>
                <a:sym typeface="Helvetica"/>
              </a:defRPr>
            </a:pPr>
            <a:r>
              <a:t>	</a:t>
            </a:r>
            <a:r>
              <a:rPr>
                <a:solidFill>
                  <a:schemeClr val="accent5"/>
                </a:solidFill>
              </a:rPr>
              <a:t>method</a:t>
            </a:r>
            <a:r>
              <a:t>:writeTextFile,</a:t>
            </a:r>
          </a:p>
          <a:p>
            <a:pPr algn="l">
              <a:defRPr sz="2000">
                <a:latin typeface="Helvetica"/>
                <a:ea typeface="Helvetica"/>
                <a:cs typeface="Helvetica"/>
                <a:sym typeface="Helvetica"/>
              </a:defRPr>
            </a:pPr>
            <a:r>
              <a:t>	</a:t>
            </a:r>
            <a:r>
              <a:rPr>
                <a:solidFill>
                  <a:schemeClr val="accent5"/>
                </a:solidFill>
              </a:rPr>
              <a:t>apiParams</a:t>
            </a:r>
            <a:r>
              <a:t>:{</a:t>
            </a:r>
          </a:p>
          <a:p>
            <a:pPr algn="l">
              <a:defRPr sz="2000">
                <a:latin typeface="Helvetica"/>
                <a:ea typeface="Helvetica"/>
                <a:cs typeface="Helvetica"/>
                <a:sym typeface="Helvetica"/>
              </a:defRPr>
            </a:pPr>
            <a:r>
              <a:t>		text:"hello, Everybody",</a:t>
            </a:r>
          </a:p>
          <a:p>
            <a:pPr algn="l">
              <a:defRPr sz="2000">
                <a:latin typeface="Helvetica"/>
                <a:ea typeface="Helvetica"/>
                <a:cs typeface="Helvetica"/>
                <a:sym typeface="Helvetica"/>
              </a:defRPr>
            </a:pPr>
            <a:r>
              <a:t>		path:"../cache/user.json"</a:t>
            </a:r>
          </a:p>
          <a:p>
            <a:pPr algn="l">
              <a:defRPr sz="2000">
                <a:latin typeface="Helvetica"/>
                <a:ea typeface="Helvetica"/>
                <a:cs typeface="Helvetica"/>
                <a:sym typeface="Helvetica"/>
              </a:defRPr>
            </a:pPr>
            <a:r>
              <a:t>	}</a:t>
            </a:r>
          </a:p>
          <a:p>
            <a:pPr algn="l">
              <a:defRPr sz="2000">
                <a:latin typeface="Helvetica"/>
                <a:ea typeface="Helvetica"/>
                <a:cs typeface="Helvetica"/>
                <a:sym typeface="Helvetica"/>
              </a:defRPr>
            </a:pPr>
            <a:r>
              <a:t>	</a:t>
            </a:r>
            <a:r>
              <a:rPr>
                <a:solidFill>
                  <a:schemeClr val="accent5"/>
                </a:solidFill>
              </a:rPr>
              <a:t>sequenceId</a:t>
            </a:r>
            <a:r>
              <a:t>:1</a:t>
            </a:r>
          </a:p>
          <a:p>
            <a:pPr algn="l">
              <a:defRPr sz="2000">
                <a:latin typeface="Helvetica"/>
                <a:ea typeface="Helvetica"/>
                <a:cs typeface="Helvetica"/>
                <a:sym typeface="Helvetica"/>
              </a:defRPr>
            </a:pPr>
            <a:r>
              <a:t>}</a:t>
            </a:r>
          </a:p>
          <a:p>
            <a:pPr algn="l">
              <a:defRPr sz="2000">
                <a:latin typeface="Helvetica"/>
                <a:ea typeface="Helvetica"/>
                <a:cs typeface="Helvetica"/>
                <a:sym typeface="Helvetica"/>
              </a:defRPr>
            </a:pPr>
            <a:r>
              <a:t>paramStr=JSON.stringify(param)</a:t>
            </a:r>
          </a:p>
          <a:p>
            <a:pPr algn="l">
              <a:defRPr sz="2600">
                <a:latin typeface="Helvetica"/>
                <a:ea typeface="Helvetica"/>
                <a:cs typeface="Helvetica"/>
                <a:sym typeface="Helvetica"/>
              </a:defRPr>
            </a:pPr>
          </a:p>
          <a:p>
            <a:pPr algn="l">
              <a:defRPr sz="2600">
                <a:latin typeface="Helvetica"/>
                <a:ea typeface="Helvetica"/>
                <a:cs typeface="Helvetica"/>
                <a:sym typeface="Helvetica"/>
              </a:defRPr>
            </a:pPr>
            <a:r>
              <a:t>2. iOS：通过URL Schema方式传递给Native</a:t>
            </a:r>
          </a:p>
          <a:p>
            <a:pPr algn="l">
              <a:defRPr sz="2000">
                <a:latin typeface="Helvetica"/>
                <a:ea typeface="Helvetica"/>
                <a:cs typeface="Helvetica"/>
                <a:sym typeface="Helvetica"/>
              </a:defRPr>
            </a:pPr>
            <a:r>
              <a:t>hapi://h5/plugin?</a:t>
            </a:r>
            <a:r>
              <a:rPr>
                <a:solidFill>
                  <a:schemeClr val="accent5"/>
                </a:solidFill>
              </a:rPr>
              <a:t>plugin</a:t>
            </a:r>
            <a:r>
              <a:t>=File&amp;</a:t>
            </a:r>
            <a:r>
              <a:rPr>
                <a:solidFill>
                  <a:schemeClr val="accent5"/>
                </a:solidFill>
              </a:rPr>
              <a:t>method</a:t>
            </a:r>
            <a:r>
              <a:t>=writeTextFile&amp;</a:t>
            </a:r>
            <a:r>
              <a:rPr>
                <a:solidFill>
                  <a:schemeClr val="accent5"/>
                </a:solidFill>
              </a:rPr>
              <a:t>apiParams</a:t>
            </a:r>
            <a:r>
              <a:t>={text:"hello, Everybody", path:"../cache/user.json"}&amp;</a:t>
            </a:r>
            <a:r>
              <a:rPr>
                <a:solidFill>
                  <a:schemeClr val="accent5"/>
                </a:solidFill>
              </a:rPr>
              <a:t>sequenceId</a:t>
            </a:r>
            <a:r>
              <a:t>=1</a:t>
            </a:r>
          </a:p>
          <a:p>
            <a:pPr algn="l">
              <a:defRPr sz="2000">
                <a:solidFill>
                  <a:schemeClr val="accent5">
                    <a:hueOff val="-522602"/>
                    <a:satOff val="-6700"/>
                    <a:lumOff val="-22320"/>
                  </a:schemeClr>
                </a:solidFill>
                <a:latin typeface="Helvetica"/>
                <a:ea typeface="Helvetica"/>
                <a:cs typeface="Helvetica"/>
                <a:sym typeface="Helvetica"/>
              </a:defRPr>
            </a:pPr>
            <a:r>
              <a:rPr u="sng">
                <a:hlinkClick r:id="rId2" invalidUrl="" action="" tgtFrame="" tooltip="" history="1" highlightClick="0" endSnd="0"/>
              </a:rPr>
              <a:t>hapi://h5/plugin?base64Encode</a:t>
            </a:r>
            <a:r>
              <a:t>(paramStr)</a:t>
            </a:r>
          </a:p>
          <a:p>
            <a:pPr algn="l">
              <a:defRPr sz="2600">
                <a:latin typeface="Helvetica"/>
                <a:ea typeface="Helvetica"/>
                <a:cs typeface="Helvetica"/>
                <a:sym typeface="Helvetica"/>
              </a:defRPr>
            </a:pPr>
          </a:p>
          <a:p>
            <a:pPr algn="l">
              <a:defRPr sz="2600">
                <a:latin typeface="Helvetica"/>
                <a:ea typeface="Helvetica"/>
                <a:cs typeface="Helvetica"/>
                <a:sym typeface="Helvetica"/>
              </a:defRPr>
            </a:pPr>
            <a:r>
              <a:t>3. Android: 通过javascriptInterface annotation方式传递参数给Native</a:t>
            </a:r>
          </a:p>
          <a:p>
            <a:pPr algn="l">
              <a:defRPr sz="2000">
                <a:latin typeface="Helvetica"/>
                <a:ea typeface="Helvetica"/>
                <a:cs typeface="Helvetica"/>
                <a:sym typeface="Helvetica"/>
              </a:defRPr>
            </a:pPr>
            <a:r>
              <a:t>window.File_a.writeTextFile(paramStr);</a:t>
            </a:r>
          </a:p>
        </p:txBody>
      </p:sp>
    </p:spTree>
  </p:cSld>
  <p:clrMapOvr>
    <a:masterClrMapping/>
  </p:clrMapOvr>
  <p:transition xmlns:p14="http://schemas.microsoft.com/office/powerpoint/2010/main" spd="med" advClick="1" p14:dur="1000"/>
</p:sld>
</file>

<file path=ppt/slides/slide1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0" name="Shape 760"/>
          <p:cNvSpPr/>
          <p:nvPr>
            <p:ph type="title"/>
          </p:nvPr>
        </p:nvSpPr>
        <p:spPr>
          <a:prstGeom prst="rect">
            <a:avLst/>
          </a:prstGeom>
        </p:spPr>
        <p:txBody>
          <a:bodyPr/>
          <a:lstStyle>
            <a:lvl1pPr defTabSz="525779">
              <a:defRPr sz="7200"/>
            </a:lvl1pPr>
          </a:lstStyle>
          <a:p>
            <a:pPr/>
            <a:r>
              <a:t>移动开发网络性能优化实践</a:t>
            </a:r>
          </a:p>
        </p:txBody>
      </p:sp>
      <p:sp>
        <p:nvSpPr>
          <p:cNvPr id="761" name="Shape 761"/>
          <p:cNvSpPr/>
          <p:nvPr>
            <p:ph type="body" idx="1"/>
          </p:nvPr>
        </p:nvSpPr>
        <p:spPr>
          <a:xfrm>
            <a:off x="952500" y="2609850"/>
            <a:ext cx="11099800" cy="6286500"/>
          </a:xfrm>
          <a:prstGeom prst="rect">
            <a:avLst/>
          </a:prstGeom>
        </p:spPr>
        <p:txBody>
          <a:bodyPr/>
          <a:lstStyle/>
          <a:p>
            <a:pPr/>
            <a:r>
              <a:t>利用 TCP 和 HTTP 特性，尽量使用长连接</a:t>
            </a:r>
          </a:p>
          <a:p>
            <a:pPr/>
            <a:r>
              <a:t>了解 Best Practices 和 Tricks 避免各种坑</a:t>
            </a:r>
          </a:p>
          <a:p>
            <a:pPr/>
            <a:r>
              <a:t>拥抱新技术和新思路</a:t>
            </a:r>
          </a:p>
        </p:txBody>
      </p:sp>
    </p:spTree>
  </p:cSld>
  <p:clrMapOvr>
    <a:masterClrMapping/>
  </p:clrMapOvr>
  <p:transition xmlns:p14="http://schemas.microsoft.com/office/powerpoint/2010/main" spd="med" advClick="1" p14:dur="1000"/>
</p:sld>
</file>

<file path=ppt/slides/slide1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63" name="Screen Shot 2016-06-21 at 12.57.01 PM.png"/>
          <p:cNvPicPr>
            <a:picLocks noChangeAspect="1"/>
          </p:cNvPicPr>
          <p:nvPr/>
        </p:nvPicPr>
        <p:blipFill>
          <a:blip r:embed="rId2">
            <a:extLst/>
          </a:blip>
          <a:stretch>
            <a:fillRect/>
          </a:stretch>
        </p:blipFill>
        <p:spPr>
          <a:xfrm>
            <a:off x="165100" y="127000"/>
            <a:ext cx="12674600" cy="9499600"/>
          </a:xfrm>
          <a:prstGeom prst="rect">
            <a:avLst/>
          </a:prstGeom>
          <a:ln w="12700">
            <a:miter lim="400000"/>
          </a:ln>
        </p:spPr>
      </p:pic>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title"/>
          </p:nvPr>
        </p:nvSpPr>
        <p:spPr>
          <a:xfrm>
            <a:off x="-41077" y="7553"/>
            <a:ext cx="13086954" cy="1317080"/>
          </a:xfrm>
          <a:prstGeom prst="rect">
            <a:avLst/>
          </a:prstGeom>
        </p:spPr>
        <p:txBody>
          <a:bodyPr/>
          <a:lstStyle>
            <a:lvl1pPr>
              <a:defRPr sz="5000"/>
            </a:lvl1pPr>
          </a:lstStyle>
          <a:p>
            <a:pPr/>
            <a:r>
              <a:t>设计—制定统一的通讯参数规则</a:t>
            </a:r>
          </a:p>
        </p:txBody>
      </p:sp>
      <p:sp>
        <p:nvSpPr>
          <p:cNvPr id="275" name="Shape 275"/>
          <p:cNvSpPr/>
          <p:nvPr/>
        </p:nvSpPr>
        <p:spPr>
          <a:xfrm>
            <a:off x="997966" y="1487816"/>
            <a:ext cx="4150867"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solidFill>
                  <a:schemeClr val="accent2"/>
                </a:solidFill>
                <a:latin typeface="Helvetica"/>
                <a:ea typeface="Helvetica"/>
                <a:cs typeface="Helvetica"/>
                <a:sym typeface="Helvetica"/>
              </a:defRPr>
            </a:lvl1pPr>
          </a:lstStyle>
          <a:p>
            <a:pPr/>
            <a:r>
              <a:t>1. H5传递给Native参数格式</a:t>
            </a:r>
          </a:p>
        </p:txBody>
      </p:sp>
      <p:sp>
        <p:nvSpPr>
          <p:cNvPr id="276" name="Shape 276"/>
          <p:cNvSpPr/>
          <p:nvPr/>
        </p:nvSpPr>
        <p:spPr>
          <a:xfrm>
            <a:off x="1010234" y="2222499"/>
            <a:ext cx="4646167" cy="2311401"/>
          </a:xfrm>
          <a:prstGeom prst="rect">
            <a:avLst/>
          </a:prstGeom>
          <a:solidFill>
            <a:schemeClr val="accent2">
              <a:hueOff val="-2473793"/>
              <a:satOff val="-50209"/>
              <a:lumOff val="23543"/>
            </a:schemeClr>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400">
                <a:solidFill>
                  <a:srgbClr val="FFFFFF"/>
                </a:solidFill>
                <a:latin typeface="Helvetica"/>
                <a:ea typeface="Helvetica"/>
                <a:cs typeface="Helvetica"/>
                <a:sym typeface="Helvetica"/>
              </a:defRPr>
            </a:pPr>
            <a:r>
              <a:t>{</a:t>
            </a:r>
          </a:p>
          <a:p>
            <a:pPr algn="l">
              <a:defRPr sz="2400">
                <a:solidFill>
                  <a:srgbClr val="FFFFFF"/>
                </a:solidFill>
                <a:latin typeface="Helvetica"/>
                <a:ea typeface="Helvetica"/>
                <a:cs typeface="Helvetica"/>
                <a:sym typeface="Helvetica"/>
              </a:defRPr>
            </a:pPr>
            <a:r>
              <a:t>	</a:t>
            </a:r>
            <a:r>
              <a:rPr>
                <a:solidFill>
                  <a:schemeClr val="accent5">
                    <a:hueOff val="-522602"/>
                    <a:satOff val="-6700"/>
                    <a:lumOff val="-22320"/>
                  </a:schemeClr>
                </a:solidFill>
              </a:rPr>
              <a:t>plugin</a:t>
            </a:r>
            <a:r>
              <a:t>:PluginClassName,</a:t>
            </a:r>
          </a:p>
          <a:p>
            <a:pPr algn="l">
              <a:defRPr sz="2400">
                <a:solidFill>
                  <a:srgbClr val="FFFFFF"/>
                </a:solidFill>
                <a:latin typeface="Helvetica"/>
                <a:ea typeface="Helvetica"/>
                <a:cs typeface="Helvetica"/>
                <a:sym typeface="Helvetica"/>
              </a:defRPr>
            </a:pPr>
            <a:r>
              <a:t>	</a:t>
            </a:r>
            <a:r>
              <a:rPr>
                <a:solidFill>
                  <a:schemeClr val="accent5">
                    <a:hueOff val="-522602"/>
                    <a:satOff val="-6700"/>
                    <a:lumOff val="-22320"/>
                  </a:schemeClr>
                </a:solidFill>
              </a:rPr>
              <a:t>method</a:t>
            </a:r>
            <a:r>
              <a:t>:PluginMethodName,</a:t>
            </a:r>
          </a:p>
          <a:p>
            <a:pPr algn="l">
              <a:defRPr sz="2400">
                <a:solidFill>
                  <a:srgbClr val="FFFFFF"/>
                </a:solidFill>
                <a:latin typeface="Helvetica"/>
                <a:ea typeface="Helvetica"/>
                <a:cs typeface="Helvetica"/>
                <a:sym typeface="Helvetica"/>
              </a:defRPr>
            </a:pPr>
            <a:r>
              <a:t>	</a:t>
            </a:r>
            <a:r>
              <a:rPr>
                <a:solidFill>
                  <a:schemeClr val="accent5">
                    <a:hueOff val="-522602"/>
                    <a:satOff val="-6700"/>
                    <a:lumOff val="-22320"/>
                  </a:schemeClr>
                </a:solidFill>
              </a:rPr>
              <a:t>apiParams</a:t>
            </a:r>
            <a:r>
              <a:t>:{},</a:t>
            </a:r>
          </a:p>
          <a:p>
            <a:pPr algn="l">
              <a:defRPr sz="2400">
                <a:solidFill>
                  <a:srgbClr val="FFFFFF"/>
                </a:solidFill>
                <a:latin typeface="Helvetica"/>
                <a:ea typeface="Helvetica"/>
                <a:cs typeface="Helvetica"/>
                <a:sym typeface="Helvetica"/>
              </a:defRPr>
            </a:pPr>
            <a:r>
              <a:t>	</a:t>
            </a:r>
            <a:r>
              <a:rPr>
                <a:solidFill>
                  <a:schemeClr val="accent5">
                    <a:hueOff val="-522602"/>
                    <a:satOff val="-6700"/>
                    <a:lumOff val="-22320"/>
                  </a:schemeClr>
                </a:solidFill>
              </a:rPr>
              <a:t>sequenceId</a:t>
            </a:r>
            <a:r>
              <a:t>:1</a:t>
            </a:r>
          </a:p>
          <a:p>
            <a:pPr algn="l">
              <a:defRPr sz="2400">
                <a:solidFill>
                  <a:srgbClr val="FFFFFF"/>
                </a:solidFill>
                <a:latin typeface="Helvetica"/>
                <a:ea typeface="Helvetica"/>
                <a:cs typeface="Helvetica"/>
                <a:sym typeface="Helvetica"/>
              </a:defRPr>
            </a:pPr>
            <a:r>
              <a:t>}</a:t>
            </a:r>
          </a:p>
        </p:txBody>
      </p:sp>
      <p:sp>
        <p:nvSpPr>
          <p:cNvPr id="277" name="Shape 277"/>
          <p:cNvSpPr/>
          <p:nvPr/>
        </p:nvSpPr>
        <p:spPr>
          <a:xfrm>
            <a:off x="1004100" y="5081916"/>
            <a:ext cx="4150867"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solidFill>
                  <a:schemeClr val="accent2"/>
                </a:solidFill>
                <a:latin typeface="Helvetica"/>
                <a:ea typeface="Helvetica"/>
                <a:cs typeface="Helvetica"/>
                <a:sym typeface="Helvetica"/>
              </a:defRPr>
            </a:lvl1pPr>
          </a:lstStyle>
          <a:p>
            <a:pPr/>
            <a:r>
              <a:t>2. Native返回给H5参数格式</a:t>
            </a:r>
          </a:p>
        </p:txBody>
      </p:sp>
      <p:sp>
        <p:nvSpPr>
          <p:cNvPr id="278" name="Shape 278"/>
          <p:cNvSpPr/>
          <p:nvPr/>
        </p:nvSpPr>
        <p:spPr>
          <a:xfrm>
            <a:off x="1016367" y="5632450"/>
            <a:ext cx="6747160" cy="2679701"/>
          </a:xfrm>
          <a:prstGeom prst="rect">
            <a:avLst/>
          </a:prstGeom>
          <a:solidFill>
            <a:schemeClr val="accent2">
              <a:hueOff val="-2473793"/>
              <a:satOff val="-50209"/>
              <a:lumOff val="23543"/>
            </a:schemeClr>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p>
            <a:pPr algn="l">
              <a:defRPr sz="2400">
                <a:solidFill>
                  <a:srgbClr val="FFFFFF"/>
                </a:solidFill>
                <a:latin typeface="Helvetica"/>
                <a:ea typeface="Helvetica"/>
                <a:cs typeface="Helvetica"/>
                <a:sym typeface="Helvetica"/>
              </a:defRPr>
            </a:pPr>
            <a:r>
              <a:t>{</a:t>
            </a:r>
          </a:p>
          <a:p>
            <a:pPr algn="l">
              <a:defRPr sz="2400">
                <a:solidFill>
                  <a:srgbClr val="FFFFFF"/>
                </a:solidFill>
                <a:latin typeface="Helvetica"/>
                <a:ea typeface="Helvetica"/>
                <a:cs typeface="Helvetica"/>
                <a:sym typeface="Helvetica"/>
              </a:defRPr>
            </a:pPr>
            <a:r>
              <a:t>	</a:t>
            </a:r>
            <a:r>
              <a:rPr>
                <a:solidFill>
                  <a:schemeClr val="accent5">
                    <a:hueOff val="-522602"/>
                    <a:satOff val="-6700"/>
                    <a:lumOff val="-22320"/>
                  </a:schemeClr>
                </a:solidFill>
              </a:rPr>
              <a:t>result</a:t>
            </a:r>
            <a:r>
              <a:t>:0,</a:t>
            </a:r>
          </a:p>
          <a:p>
            <a:pPr algn="l">
              <a:defRPr sz="2400">
                <a:solidFill>
                  <a:srgbClr val="FFFFFF"/>
                </a:solidFill>
                <a:latin typeface="Helvetica"/>
                <a:ea typeface="Helvetica"/>
                <a:cs typeface="Helvetica"/>
                <a:sym typeface="Helvetica"/>
              </a:defRPr>
            </a:pPr>
            <a:r>
              <a:t>	</a:t>
            </a:r>
            <a:r>
              <a:rPr>
                <a:solidFill>
                  <a:schemeClr val="accent5">
                    <a:hueOff val="-522602"/>
                    <a:satOff val="-6700"/>
                    <a:lumOff val="-22320"/>
                  </a:schemeClr>
                </a:solidFill>
              </a:rPr>
              <a:t>error</a:t>
            </a:r>
            <a:r>
              <a:t>:’erro desc’,</a:t>
            </a:r>
          </a:p>
          <a:p>
            <a:pPr algn="l">
              <a:defRPr sz="2400">
                <a:solidFill>
                  <a:srgbClr val="FFFFFF"/>
                </a:solidFill>
                <a:latin typeface="Helvetica"/>
                <a:ea typeface="Helvetica"/>
                <a:cs typeface="Helvetica"/>
                <a:sym typeface="Helvetica"/>
              </a:defRPr>
            </a:pPr>
            <a:r>
              <a:t>	</a:t>
            </a:r>
            <a:r>
              <a:rPr>
                <a:solidFill>
                  <a:schemeClr val="accent5">
                    <a:hueOff val="-522602"/>
                    <a:satOff val="-6700"/>
                    <a:lumOff val="-22320"/>
                  </a:schemeClr>
                </a:solidFill>
              </a:rPr>
              <a:t>data</a:t>
            </a:r>
            <a:r>
              <a:t>:{},</a:t>
            </a:r>
          </a:p>
          <a:p>
            <a:pPr algn="l">
              <a:defRPr sz="2400">
                <a:solidFill>
                  <a:srgbClr val="FFFFFF"/>
                </a:solidFill>
                <a:latin typeface="Helvetica"/>
                <a:ea typeface="Helvetica"/>
                <a:cs typeface="Helvetica"/>
                <a:sym typeface="Helvetica"/>
              </a:defRPr>
            </a:pPr>
            <a:r>
              <a:t>	</a:t>
            </a:r>
            <a:r>
              <a:rPr>
                <a:solidFill>
                  <a:schemeClr val="accent5">
                    <a:hueOff val="-522602"/>
                    <a:satOff val="-6700"/>
                    <a:lumOff val="-22320"/>
                  </a:schemeClr>
                </a:solidFill>
              </a:rPr>
              <a:t>sequenceId</a:t>
            </a:r>
            <a:r>
              <a:t>:1,</a:t>
            </a:r>
          </a:p>
          <a:p>
            <a:pPr lvl="2" algn="l">
              <a:defRPr sz="2400">
                <a:solidFill>
                  <a:srgbClr val="FFFFFF"/>
                </a:solidFill>
                <a:latin typeface="Helvetica"/>
                <a:ea typeface="Helvetica"/>
                <a:cs typeface="Helvetica"/>
                <a:sym typeface="Helvetica"/>
              </a:defRPr>
            </a:pPr>
            <a:r>
              <a:t> </a:t>
            </a:r>
            <a:r>
              <a:rPr>
                <a:solidFill>
                  <a:schemeClr val="accent5">
                    <a:hueOff val="-522602"/>
                    <a:satOff val="-6700"/>
                    <a:lumOff val="-22320"/>
                  </a:schemeClr>
                </a:solidFill>
              </a:rPr>
              <a:t>emitMessageName</a:t>
            </a:r>
            <a:r>
              <a:t>:’networkStateChanged’</a:t>
            </a:r>
          </a:p>
          <a:p>
            <a:pPr algn="l">
              <a:defRPr sz="2400">
                <a:solidFill>
                  <a:srgbClr val="FFFFFF"/>
                </a:solidFill>
                <a:latin typeface="Helvetica"/>
                <a:ea typeface="Helvetica"/>
                <a:cs typeface="Helvetica"/>
                <a:sym typeface="Helvetica"/>
              </a:defRPr>
            </a:pPr>
            <a:r>
              <a:t>}</a:t>
            </a:r>
          </a:p>
        </p:txBody>
      </p:sp>
      <p:sp>
        <p:nvSpPr>
          <p:cNvPr id="279" name="Shape 279"/>
          <p:cNvSpPr/>
          <p:nvPr/>
        </p:nvSpPr>
        <p:spPr>
          <a:xfrm>
            <a:off x="939799" y="8282293"/>
            <a:ext cx="954201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000"/>
            </a:pPr>
            <a:r>
              <a:t>a. result=0代表成功，error为空；</a:t>
            </a:r>
          </a:p>
          <a:p>
            <a:pPr algn="l">
              <a:defRPr sz="2000"/>
            </a:pPr>
            <a:r>
              <a:t>b. emitMessageName不为空，表示是native主动发送消息给H5，sequenceId为空；</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Shape 281"/>
          <p:cNvSpPr/>
          <p:nvPr>
            <p:ph type="title"/>
          </p:nvPr>
        </p:nvSpPr>
        <p:spPr>
          <a:xfrm>
            <a:off x="-41077" y="7553"/>
            <a:ext cx="13086954" cy="1317080"/>
          </a:xfrm>
          <a:prstGeom prst="rect">
            <a:avLst/>
          </a:prstGeom>
        </p:spPr>
        <p:txBody>
          <a:bodyPr/>
          <a:lstStyle>
            <a:lvl1pPr>
              <a:defRPr sz="5000"/>
            </a:lvl1pPr>
          </a:lstStyle>
          <a:p>
            <a:pPr/>
            <a:r>
              <a:t>设计—iOS实现1</a:t>
            </a:r>
          </a:p>
        </p:txBody>
      </p:sp>
      <p:pic>
        <p:nvPicPr>
          <p:cNvPr id="282" name="屏幕快照 2016-07-16 下午3.49.34.png"/>
          <p:cNvPicPr>
            <a:picLocks noChangeAspect="1"/>
          </p:cNvPicPr>
          <p:nvPr/>
        </p:nvPicPr>
        <p:blipFill>
          <a:blip r:embed="rId2">
            <a:extLst/>
          </a:blip>
          <a:stretch>
            <a:fillRect/>
          </a:stretch>
        </p:blipFill>
        <p:spPr>
          <a:xfrm>
            <a:off x="1598513" y="6029988"/>
            <a:ext cx="6916844" cy="3637125"/>
          </a:xfrm>
          <a:prstGeom prst="rect">
            <a:avLst/>
          </a:prstGeom>
          <a:ln w="12700">
            <a:miter lim="400000"/>
          </a:ln>
        </p:spPr>
      </p:pic>
      <p:pic>
        <p:nvPicPr>
          <p:cNvPr id="283" name="屏幕快照 2016-07-16 下午3.52.47.png"/>
          <p:cNvPicPr>
            <a:picLocks noChangeAspect="1"/>
          </p:cNvPicPr>
          <p:nvPr/>
        </p:nvPicPr>
        <p:blipFill>
          <a:blip r:embed="rId3">
            <a:extLst/>
          </a:blip>
          <a:stretch>
            <a:fillRect/>
          </a:stretch>
        </p:blipFill>
        <p:spPr>
          <a:xfrm>
            <a:off x="1644054" y="1781175"/>
            <a:ext cx="10001183" cy="3508768"/>
          </a:xfrm>
          <a:prstGeom prst="rect">
            <a:avLst/>
          </a:prstGeom>
          <a:ln w="12700">
            <a:miter lim="400000"/>
          </a:ln>
        </p:spPr>
      </p:pic>
      <p:sp>
        <p:nvSpPr>
          <p:cNvPr id="284" name="Shape 284"/>
          <p:cNvSpPr/>
          <p:nvPr/>
        </p:nvSpPr>
        <p:spPr>
          <a:xfrm>
            <a:off x="1530374" y="1233462"/>
            <a:ext cx="6591252" cy="5810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600">
                <a:solidFill>
                  <a:schemeClr val="accent2"/>
                </a:solidFill>
                <a:latin typeface="Helvetica"/>
                <a:ea typeface="Helvetica"/>
                <a:cs typeface="Helvetica"/>
                <a:sym typeface="Helvetica"/>
              </a:defRPr>
            </a:pPr>
            <a:r>
              <a:t>1. URL分发部分拦截</a:t>
            </a:r>
            <a:r>
              <a:rPr u="sng">
                <a:hlinkClick r:id="rId4" invalidUrl="" action="" tgtFrame="" tooltip="" history="1" highlightClick="0" endSnd="0"/>
              </a:rPr>
              <a:t>mhybrid://h5协议的URL</a:t>
            </a:r>
          </a:p>
        </p:txBody>
      </p:sp>
      <p:sp>
        <p:nvSpPr>
          <p:cNvPr id="285" name="Shape 285"/>
          <p:cNvSpPr/>
          <p:nvPr/>
        </p:nvSpPr>
        <p:spPr>
          <a:xfrm>
            <a:off x="1588355" y="5467350"/>
            <a:ext cx="5637090"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solidFill>
                  <a:schemeClr val="accent2"/>
                </a:solidFill>
                <a:latin typeface="Helvetica"/>
                <a:ea typeface="Helvetica"/>
                <a:cs typeface="Helvetica"/>
                <a:sym typeface="Helvetica"/>
              </a:defRPr>
            </a:lvl1pPr>
          </a:lstStyle>
          <a:p>
            <a:pPr/>
            <a:r>
              <a:t>2. URL参数转换成URLCommand对象</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Shape 287"/>
          <p:cNvSpPr/>
          <p:nvPr>
            <p:ph type="title"/>
          </p:nvPr>
        </p:nvSpPr>
        <p:spPr>
          <a:xfrm>
            <a:off x="-41077" y="7553"/>
            <a:ext cx="13086954" cy="1317080"/>
          </a:xfrm>
          <a:prstGeom prst="rect">
            <a:avLst/>
          </a:prstGeom>
        </p:spPr>
        <p:txBody>
          <a:bodyPr/>
          <a:lstStyle>
            <a:lvl1pPr>
              <a:defRPr sz="5000"/>
            </a:lvl1pPr>
          </a:lstStyle>
          <a:p>
            <a:pPr/>
            <a:r>
              <a:t>设计—iOS实现2</a:t>
            </a:r>
          </a:p>
        </p:txBody>
      </p:sp>
      <p:sp>
        <p:nvSpPr>
          <p:cNvPr id="288" name="Shape 288"/>
          <p:cNvSpPr/>
          <p:nvPr/>
        </p:nvSpPr>
        <p:spPr>
          <a:xfrm>
            <a:off x="1643093" y="1238250"/>
            <a:ext cx="5197414"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solidFill>
                  <a:schemeClr val="accent2"/>
                </a:solidFill>
                <a:latin typeface="Helvetica"/>
                <a:ea typeface="Helvetica"/>
                <a:cs typeface="Helvetica"/>
                <a:sym typeface="Helvetica"/>
              </a:defRPr>
            </a:lvl1pPr>
          </a:lstStyle>
          <a:p>
            <a:pPr/>
            <a:r>
              <a:t>3. 转发URLCommand到File Plugin</a:t>
            </a:r>
          </a:p>
        </p:txBody>
      </p:sp>
      <p:sp>
        <p:nvSpPr>
          <p:cNvPr id="289" name="Shape 289"/>
          <p:cNvSpPr/>
          <p:nvPr/>
        </p:nvSpPr>
        <p:spPr>
          <a:xfrm>
            <a:off x="1600305" y="6283485"/>
            <a:ext cx="3784390"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solidFill>
                  <a:schemeClr val="accent2"/>
                </a:solidFill>
                <a:latin typeface="Helvetica"/>
                <a:ea typeface="Helvetica"/>
                <a:cs typeface="Helvetica"/>
                <a:sym typeface="Helvetica"/>
              </a:defRPr>
            </a:lvl1pPr>
          </a:lstStyle>
          <a:p>
            <a:pPr/>
            <a:r>
              <a:t>4.File Plugin实现对应API</a:t>
            </a:r>
          </a:p>
        </p:txBody>
      </p:sp>
      <p:pic>
        <p:nvPicPr>
          <p:cNvPr id="290" name="屏幕快照 2016-07-16 下午4.08.14.png"/>
          <p:cNvPicPr>
            <a:picLocks noChangeAspect="1"/>
          </p:cNvPicPr>
          <p:nvPr/>
        </p:nvPicPr>
        <p:blipFill>
          <a:blip r:embed="rId2">
            <a:extLst/>
          </a:blip>
          <a:stretch>
            <a:fillRect/>
          </a:stretch>
        </p:blipFill>
        <p:spPr>
          <a:xfrm>
            <a:off x="1727001" y="1751210"/>
            <a:ext cx="8065959" cy="4517405"/>
          </a:xfrm>
          <a:prstGeom prst="rect">
            <a:avLst/>
          </a:prstGeom>
          <a:ln w="12700">
            <a:miter lim="400000"/>
          </a:ln>
        </p:spPr>
      </p:pic>
      <p:pic>
        <p:nvPicPr>
          <p:cNvPr id="291" name="屏幕快照 2016-07-16 下午3.58.52.png"/>
          <p:cNvPicPr>
            <a:picLocks noChangeAspect="1"/>
          </p:cNvPicPr>
          <p:nvPr/>
        </p:nvPicPr>
        <p:blipFill>
          <a:blip r:embed="rId3">
            <a:extLst/>
          </a:blip>
          <a:stretch>
            <a:fillRect/>
          </a:stretch>
        </p:blipFill>
        <p:spPr>
          <a:xfrm>
            <a:off x="1692423" y="6869856"/>
            <a:ext cx="11404601" cy="2514601"/>
          </a:xfrm>
          <a:prstGeom prst="rect">
            <a:avLst/>
          </a:prstGeom>
          <a:ln w="12700">
            <a:miter lim="400000"/>
          </a:ln>
        </p:spPr>
      </p:pic>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3" name="Shape 293"/>
          <p:cNvSpPr/>
          <p:nvPr>
            <p:ph type="title"/>
          </p:nvPr>
        </p:nvSpPr>
        <p:spPr>
          <a:xfrm>
            <a:off x="-41077" y="7553"/>
            <a:ext cx="13086954" cy="1317080"/>
          </a:xfrm>
          <a:prstGeom prst="rect">
            <a:avLst/>
          </a:prstGeom>
        </p:spPr>
        <p:txBody>
          <a:bodyPr/>
          <a:lstStyle>
            <a:lvl1pPr>
              <a:defRPr sz="5000"/>
            </a:lvl1pPr>
          </a:lstStyle>
          <a:p>
            <a:pPr/>
            <a:r>
              <a:t>设计—Android实现</a:t>
            </a:r>
          </a:p>
        </p:txBody>
      </p:sp>
      <p:sp>
        <p:nvSpPr>
          <p:cNvPr id="294" name="Shape 294"/>
          <p:cNvSpPr/>
          <p:nvPr/>
        </p:nvSpPr>
        <p:spPr>
          <a:xfrm>
            <a:off x="1671414" y="1458683"/>
            <a:ext cx="8315772"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atin typeface="Helvetica"/>
                <a:ea typeface="Helvetica"/>
                <a:cs typeface="Helvetica"/>
                <a:sym typeface="Helvetica"/>
              </a:defRPr>
            </a:lvl1pPr>
          </a:lstStyle>
          <a:p>
            <a:pPr/>
            <a:r>
              <a:t>1. 定义FilePlugin对象，并指定绑定到window上的对象名</a:t>
            </a:r>
          </a:p>
        </p:txBody>
      </p:sp>
      <p:sp>
        <p:nvSpPr>
          <p:cNvPr id="295" name="Shape 295"/>
          <p:cNvSpPr/>
          <p:nvPr/>
        </p:nvSpPr>
        <p:spPr>
          <a:xfrm>
            <a:off x="1600305" y="6283485"/>
            <a:ext cx="3784390"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solidFill>
                  <a:schemeClr val="accent2"/>
                </a:solidFill>
                <a:latin typeface="Helvetica"/>
                <a:ea typeface="Helvetica"/>
                <a:cs typeface="Helvetica"/>
                <a:sym typeface="Helvetica"/>
              </a:defRPr>
            </a:lvl1pPr>
          </a:lstStyle>
          <a:p>
            <a:pPr/>
            <a:r>
              <a:t>4.File Plugin实现对应API</a:t>
            </a:r>
          </a:p>
        </p:txBody>
      </p:sp>
      <p:pic>
        <p:nvPicPr>
          <p:cNvPr id="296" name="屏幕快照 2016-07-16 下午4.17.15.png"/>
          <p:cNvPicPr>
            <a:picLocks noChangeAspect="1"/>
          </p:cNvPicPr>
          <p:nvPr/>
        </p:nvPicPr>
        <p:blipFill>
          <a:blip r:embed="rId2">
            <a:extLst/>
          </a:blip>
          <a:stretch>
            <a:fillRect/>
          </a:stretch>
        </p:blipFill>
        <p:spPr>
          <a:xfrm>
            <a:off x="1595586" y="3191817"/>
            <a:ext cx="6070601" cy="381001"/>
          </a:xfrm>
          <a:prstGeom prst="rect">
            <a:avLst/>
          </a:prstGeom>
          <a:ln w="12700">
            <a:miter lim="400000"/>
          </a:ln>
        </p:spPr>
      </p:pic>
      <p:pic>
        <p:nvPicPr>
          <p:cNvPr id="297" name="屏幕快照 2016-07-16 下午4.15.38.png"/>
          <p:cNvPicPr>
            <a:picLocks noChangeAspect="1"/>
          </p:cNvPicPr>
          <p:nvPr/>
        </p:nvPicPr>
        <p:blipFill>
          <a:blip r:embed="rId3">
            <a:extLst/>
          </a:blip>
          <a:stretch>
            <a:fillRect/>
          </a:stretch>
        </p:blipFill>
        <p:spPr>
          <a:xfrm>
            <a:off x="1663402" y="2164233"/>
            <a:ext cx="4622801" cy="508001"/>
          </a:xfrm>
          <a:prstGeom prst="rect">
            <a:avLst/>
          </a:prstGeom>
          <a:ln w="12700">
            <a:miter lim="400000"/>
          </a:ln>
        </p:spPr>
      </p:pic>
      <p:pic>
        <p:nvPicPr>
          <p:cNvPr id="298" name="屏幕快照 2016-07-16 下午4.15.17.png"/>
          <p:cNvPicPr>
            <a:picLocks noChangeAspect="1"/>
          </p:cNvPicPr>
          <p:nvPr/>
        </p:nvPicPr>
        <p:blipFill>
          <a:blip r:embed="rId4">
            <a:extLst/>
          </a:blip>
          <a:stretch>
            <a:fillRect/>
          </a:stretch>
        </p:blipFill>
        <p:spPr>
          <a:xfrm>
            <a:off x="1391691" y="4398416"/>
            <a:ext cx="7797801" cy="4699001"/>
          </a:xfrm>
          <a:prstGeom prst="rect">
            <a:avLst/>
          </a:prstGeom>
          <a:ln w="12700">
            <a:miter lim="400000"/>
          </a:ln>
        </p:spPr>
      </p:pic>
      <p:sp>
        <p:nvSpPr>
          <p:cNvPr id="299" name="Shape 299"/>
          <p:cNvSpPr/>
          <p:nvPr/>
        </p:nvSpPr>
        <p:spPr>
          <a:xfrm>
            <a:off x="1640185" y="2646275"/>
            <a:ext cx="6286203"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atin typeface="Helvetica"/>
                <a:ea typeface="Helvetica"/>
                <a:cs typeface="Helvetica"/>
                <a:sym typeface="Helvetica"/>
              </a:defRPr>
            </a:lvl1pPr>
          </a:lstStyle>
          <a:p>
            <a:pPr/>
            <a:r>
              <a:t>2. 创建FilePlugin对象，绑定到WebView上</a:t>
            </a:r>
          </a:p>
        </p:txBody>
      </p:sp>
      <p:sp>
        <p:nvSpPr>
          <p:cNvPr id="300" name="Shape 300"/>
          <p:cNvSpPr/>
          <p:nvPr/>
        </p:nvSpPr>
        <p:spPr>
          <a:xfrm>
            <a:off x="1646330" y="3699867"/>
            <a:ext cx="5765913"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atin typeface="Helvetica"/>
                <a:ea typeface="Helvetica"/>
                <a:cs typeface="Helvetica"/>
                <a:sym typeface="Helvetica"/>
              </a:defRPr>
            </a:lvl1pPr>
          </a:lstStyle>
          <a:p>
            <a:pPr/>
            <a:r>
              <a:t>3. FilePlugin中实现writeTextToFile函数</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Shape 122"/>
          <p:cNvSpPr/>
          <p:nvPr>
            <p:ph type="title"/>
          </p:nvPr>
        </p:nvSpPr>
        <p:spPr>
          <a:prstGeom prst="rect">
            <a:avLst/>
          </a:prstGeom>
        </p:spPr>
        <p:txBody>
          <a:bodyPr/>
          <a:lstStyle/>
          <a:p>
            <a:pPr/>
            <a:r>
              <a:t>Agenda</a:t>
            </a:r>
          </a:p>
        </p:txBody>
      </p:sp>
      <p:sp>
        <p:nvSpPr>
          <p:cNvPr id="123" name="Shape 123"/>
          <p:cNvSpPr/>
          <p:nvPr>
            <p:ph type="body" idx="1"/>
          </p:nvPr>
        </p:nvSpPr>
        <p:spPr>
          <a:xfrm>
            <a:off x="952500" y="2609850"/>
            <a:ext cx="11099800" cy="6286500"/>
          </a:xfrm>
          <a:prstGeom prst="rect">
            <a:avLst/>
          </a:prstGeom>
        </p:spPr>
        <p:txBody>
          <a:bodyPr/>
          <a:lstStyle/>
          <a:p>
            <a:pPr/>
            <a:r>
              <a:t>概览</a:t>
            </a:r>
          </a:p>
          <a:p>
            <a:pPr/>
            <a:r>
              <a:t>原理</a:t>
            </a:r>
          </a:p>
          <a:p>
            <a:pPr/>
            <a:r>
              <a:t>设计</a:t>
            </a:r>
          </a:p>
          <a:p>
            <a:pPr/>
            <a:r>
              <a:t>发布</a:t>
            </a:r>
          </a:p>
          <a:p>
            <a:pPr/>
            <a:r>
              <a:t>经验教训</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hape 302"/>
          <p:cNvSpPr/>
          <p:nvPr>
            <p:ph type="title"/>
          </p:nvPr>
        </p:nvSpPr>
        <p:spPr>
          <a:xfrm>
            <a:off x="-41077" y="7553"/>
            <a:ext cx="13086954" cy="1317080"/>
          </a:xfrm>
          <a:prstGeom prst="rect">
            <a:avLst/>
          </a:prstGeom>
        </p:spPr>
        <p:txBody>
          <a:bodyPr/>
          <a:lstStyle>
            <a:lvl1pPr>
              <a:defRPr sz="5000"/>
            </a:lvl1pPr>
          </a:lstStyle>
          <a:p>
            <a:pPr/>
            <a:r>
              <a:t>设计—几个问题？</a:t>
            </a:r>
          </a:p>
        </p:txBody>
      </p:sp>
      <p:sp>
        <p:nvSpPr>
          <p:cNvPr id="303" name="Shape 303"/>
          <p:cNvSpPr/>
          <p:nvPr/>
        </p:nvSpPr>
        <p:spPr>
          <a:xfrm>
            <a:off x="1113489" y="1277708"/>
            <a:ext cx="9507821" cy="26860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58611" indent="-458611" algn="l">
              <a:lnSpc>
                <a:spcPct val="150000"/>
              </a:lnSpc>
              <a:buSzPct val="100000"/>
              <a:buAutoNum type="arabicPeriod" startAt="1"/>
              <a:defRPr sz="2600">
                <a:latin typeface="Helvetica"/>
                <a:ea typeface="Helvetica"/>
                <a:cs typeface="Helvetica"/>
                <a:sym typeface="Helvetica"/>
              </a:defRPr>
            </a:pPr>
            <a:r>
              <a:t>Native处理完，是如何将数据传递给H5的？</a:t>
            </a:r>
          </a:p>
          <a:p>
            <a:pPr marL="458611" indent="-458611" algn="l">
              <a:lnSpc>
                <a:spcPct val="150000"/>
              </a:lnSpc>
              <a:buSzPct val="100000"/>
              <a:buAutoNum type="arabicPeriod" startAt="1"/>
              <a:defRPr sz="2600">
                <a:latin typeface="Helvetica"/>
                <a:ea typeface="Helvetica"/>
                <a:cs typeface="Helvetica"/>
                <a:sym typeface="Helvetica"/>
              </a:defRPr>
            </a:pPr>
            <a:r>
              <a:t>H5调用API，传递的callback函数，是如何赋值返回给H5的？</a:t>
            </a:r>
          </a:p>
          <a:p>
            <a:pPr marL="458611" indent="-458611" algn="l">
              <a:lnSpc>
                <a:spcPct val="150000"/>
              </a:lnSpc>
              <a:buSzPct val="100000"/>
              <a:buAutoNum type="arabicPeriod" startAt="1"/>
              <a:defRPr sz="2600">
                <a:latin typeface="Helvetica"/>
                <a:ea typeface="Helvetica"/>
                <a:cs typeface="Helvetica"/>
                <a:sym typeface="Helvetica"/>
              </a:defRPr>
            </a:pPr>
            <a:r>
              <a:t>Native主动发送的消息，H5是如何接收？</a:t>
            </a:r>
          </a:p>
          <a:p>
            <a:pPr marL="458611" indent="-458611" algn="l">
              <a:lnSpc>
                <a:spcPct val="150000"/>
              </a:lnSpc>
              <a:buSzPct val="100000"/>
              <a:buAutoNum type="arabicPeriod" startAt="1"/>
              <a:defRPr sz="2600">
                <a:latin typeface="Helvetica"/>
                <a:ea typeface="Helvetica"/>
                <a:cs typeface="Helvetica"/>
                <a:sym typeface="Helvetica"/>
              </a:defRPr>
            </a:pPr>
            <a:r>
              <a:t>Bridge的jsCallNative做了什么？</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Shape 305"/>
          <p:cNvSpPr/>
          <p:nvPr>
            <p:ph type="title"/>
          </p:nvPr>
        </p:nvSpPr>
        <p:spPr>
          <a:xfrm>
            <a:off x="-41077" y="7553"/>
            <a:ext cx="13086954" cy="1317080"/>
          </a:xfrm>
          <a:prstGeom prst="rect">
            <a:avLst/>
          </a:prstGeom>
        </p:spPr>
        <p:txBody>
          <a:bodyPr/>
          <a:lstStyle>
            <a:lvl1pPr>
              <a:defRPr sz="5000"/>
            </a:lvl1pPr>
          </a:lstStyle>
          <a:p>
            <a:pPr/>
            <a:r>
              <a:t>设计—Bridge的设计</a:t>
            </a:r>
          </a:p>
        </p:txBody>
      </p:sp>
      <p:sp>
        <p:nvSpPr>
          <p:cNvPr id="306" name="Shape 306"/>
          <p:cNvSpPr/>
          <p:nvPr/>
        </p:nvSpPr>
        <p:spPr>
          <a:xfrm>
            <a:off x="427689" y="982433"/>
            <a:ext cx="6223557" cy="198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58611" indent="-458611" algn="l">
              <a:lnSpc>
                <a:spcPct val="150000"/>
              </a:lnSpc>
              <a:buSzPct val="100000"/>
              <a:buAutoNum type="arabicPeriod" startAt="1"/>
              <a:defRPr sz="2600">
                <a:latin typeface="Helvetica"/>
                <a:ea typeface="Helvetica"/>
                <a:cs typeface="Helvetica"/>
                <a:sym typeface="Helvetica"/>
              </a:defRPr>
            </a:pPr>
            <a:r>
              <a:t>H5调用Native的唯一函数入口</a:t>
            </a:r>
          </a:p>
          <a:p>
            <a:pPr marL="458611" indent="-458611" algn="l">
              <a:lnSpc>
                <a:spcPct val="150000"/>
              </a:lnSpc>
              <a:buSzPct val="100000"/>
              <a:buAutoNum type="arabicPeriod" startAt="1"/>
              <a:defRPr sz="2600">
                <a:latin typeface="Helvetica"/>
                <a:ea typeface="Helvetica"/>
                <a:cs typeface="Helvetica"/>
                <a:sym typeface="Helvetica"/>
              </a:defRPr>
            </a:pPr>
            <a:r>
              <a:t>Native回调H5的唯一函数入口</a:t>
            </a:r>
          </a:p>
          <a:p>
            <a:pPr marL="458611" indent="-458611" algn="l">
              <a:lnSpc>
                <a:spcPct val="150000"/>
              </a:lnSpc>
              <a:buSzPct val="100000"/>
              <a:buAutoNum type="arabicPeriod" startAt="1"/>
              <a:defRPr sz="2600">
                <a:latin typeface="Helvetica"/>
                <a:ea typeface="Helvetica"/>
                <a:cs typeface="Helvetica"/>
                <a:sym typeface="Helvetica"/>
              </a:defRPr>
            </a:pPr>
            <a:r>
              <a:t>H5监听Native主动回调的唯一函数入口</a:t>
            </a:r>
          </a:p>
        </p:txBody>
      </p:sp>
      <p:pic>
        <p:nvPicPr>
          <p:cNvPr id="307" name="屏幕快照 2016-07-16 下午5.42.44.png"/>
          <p:cNvPicPr>
            <a:picLocks noChangeAspect="1"/>
          </p:cNvPicPr>
          <p:nvPr/>
        </p:nvPicPr>
        <p:blipFill>
          <a:blip r:embed="rId2">
            <a:extLst/>
          </a:blip>
          <a:stretch>
            <a:fillRect/>
          </a:stretch>
        </p:blipFill>
        <p:spPr>
          <a:xfrm>
            <a:off x="450850" y="3023641"/>
            <a:ext cx="12103100" cy="5740401"/>
          </a:xfrm>
          <a:prstGeom prst="rect">
            <a:avLst/>
          </a:prstGeom>
          <a:ln w="12700">
            <a:miter lim="400000"/>
          </a:ln>
        </p:spPr>
      </p:pic>
      <p:sp>
        <p:nvSpPr>
          <p:cNvPr id="308" name="Shape 308"/>
          <p:cNvSpPr/>
          <p:nvPr/>
        </p:nvSpPr>
        <p:spPr>
          <a:xfrm>
            <a:off x="405630" y="8814144"/>
            <a:ext cx="11885614"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000">
                <a:latin typeface="Helvetica"/>
                <a:ea typeface="Helvetica"/>
                <a:cs typeface="Helvetica"/>
                <a:sym typeface="Helvetica"/>
              </a:defRPr>
            </a:lvl1pPr>
          </a:lstStyle>
          <a:p>
            <a:pPr/>
            <a:r>
              <a:t>返回值表示bridge是否可用，有可能出现调用Hybrid API的时候，Native webviewFinishLoad还没有执行。</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0" name="Shape 310"/>
          <p:cNvSpPr/>
          <p:nvPr>
            <p:ph type="title"/>
          </p:nvPr>
        </p:nvSpPr>
        <p:spPr>
          <a:xfrm>
            <a:off x="-41077" y="7553"/>
            <a:ext cx="13086954" cy="1317080"/>
          </a:xfrm>
          <a:prstGeom prst="rect">
            <a:avLst/>
          </a:prstGeom>
        </p:spPr>
        <p:txBody>
          <a:bodyPr/>
          <a:lstStyle>
            <a:lvl1pPr>
              <a:defRPr sz="5000"/>
            </a:lvl1pPr>
          </a:lstStyle>
          <a:p>
            <a:pPr/>
            <a:r>
              <a:t>设计—Plugin命名规则</a:t>
            </a:r>
          </a:p>
        </p:txBody>
      </p:sp>
      <p:sp>
        <p:nvSpPr>
          <p:cNvPr id="311" name="Shape 311"/>
          <p:cNvSpPr/>
          <p:nvPr/>
        </p:nvSpPr>
        <p:spPr>
          <a:xfrm>
            <a:off x="1197813" y="2025650"/>
            <a:ext cx="4792574"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1. Plugin类名规则一致,便于维护</a:t>
            </a:r>
          </a:p>
        </p:txBody>
      </p:sp>
      <p:sp>
        <p:nvSpPr>
          <p:cNvPr id="312" name="Shape 312"/>
          <p:cNvSpPr/>
          <p:nvPr/>
        </p:nvSpPr>
        <p:spPr>
          <a:xfrm>
            <a:off x="1293440" y="2641599"/>
            <a:ext cx="571892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atin typeface="Helvetica"/>
                <a:ea typeface="Helvetica"/>
                <a:cs typeface="Helvetica"/>
                <a:sym typeface="Helvetica"/>
              </a:defRPr>
            </a:lvl1pPr>
          </a:lstStyle>
          <a:p>
            <a:pPr/>
            <a:r>
              <a:t>例如：ios H5FilePlugin.m  Android:FilePlugin.java</a:t>
            </a:r>
          </a:p>
        </p:txBody>
      </p:sp>
      <p:sp>
        <p:nvSpPr>
          <p:cNvPr id="313" name="Shape 313"/>
          <p:cNvSpPr/>
          <p:nvPr/>
        </p:nvSpPr>
        <p:spPr>
          <a:xfrm>
            <a:off x="1199286" y="3562350"/>
            <a:ext cx="11315543"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600"/>
            </a:lvl1pPr>
          </a:lstStyle>
          <a:p>
            <a:pPr/>
            <a:r>
              <a:t>2. Android plugin的TAG名，需要和iOS一致，Bridge才能做自动封装</a:t>
            </a:r>
          </a:p>
        </p:txBody>
      </p:sp>
      <p:sp>
        <p:nvSpPr>
          <p:cNvPr id="314" name="Shape 314"/>
          <p:cNvSpPr/>
          <p:nvPr/>
        </p:nvSpPr>
        <p:spPr>
          <a:xfrm>
            <a:off x="1300497" y="4133849"/>
            <a:ext cx="9032206" cy="8839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20000"/>
              </a:lnSpc>
              <a:defRPr sz="2000">
                <a:latin typeface="Helvetica"/>
                <a:ea typeface="Helvetica"/>
                <a:cs typeface="Helvetica"/>
                <a:sym typeface="Helvetica"/>
              </a:defRPr>
            </a:pPr>
            <a:r>
              <a:t>例如：File, Android Plugin TAG可推测为:File_a，iOS类名H5FilePlugin</a:t>
            </a:r>
          </a:p>
          <a:p>
            <a:pPr algn="l">
              <a:lnSpc>
                <a:spcPct val="120000"/>
              </a:lnSpc>
              <a:defRPr sz="2000">
                <a:latin typeface="Helvetica"/>
                <a:ea typeface="Helvetica"/>
                <a:cs typeface="Helvetica"/>
                <a:sym typeface="Helvetica"/>
              </a:defRPr>
            </a:pPr>
            <a:r>
              <a:t>例如：Locate, Android PluginTAG可推测为:Locate_a，iOS类名H5LocatePlugin</a:t>
            </a:r>
          </a:p>
        </p:txBody>
      </p:sp>
      <p:sp>
        <p:nvSpPr>
          <p:cNvPr id="315" name="Shape 315"/>
          <p:cNvSpPr/>
          <p:nvPr/>
        </p:nvSpPr>
        <p:spPr>
          <a:xfrm>
            <a:off x="1223289" y="5632450"/>
            <a:ext cx="6621222"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3. Plugin中方法名iOS&amp;Android必须严格一致</a:t>
            </a:r>
          </a:p>
        </p:txBody>
      </p:sp>
      <p:sp>
        <p:nvSpPr>
          <p:cNvPr id="316" name="Shape 316"/>
          <p:cNvSpPr/>
          <p:nvPr/>
        </p:nvSpPr>
        <p:spPr>
          <a:xfrm>
            <a:off x="1351297" y="6231867"/>
            <a:ext cx="5011862"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000">
                <a:latin typeface="Helvetica"/>
                <a:ea typeface="Helvetica"/>
                <a:cs typeface="Helvetica"/>
                <a:sym typeface="Helvetica"/>
              </a:defRPr>
            </a:lvl1pPr>
          </a:lstStyle>
          <a:p>
            <a:pPr/>
            <a:r>
              <a:t>例如：FilePlugin 方法名都为writeTextToFile</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Shape 318"/>
          <p:cNvSpPr/>
          <p:nvPr>
            <p:ph type="title"/>
          </p:nvPr>
        </p:nvSpPr>
        <p:spPr>
          <a:xfrm>
            <a:off x="-41077" y="7553"/>
            <a:ext cx="13086954" cy="1317080"/>
          </a:xfrm>
          <a:prstGeom prst="rect">
            <a:avLst/>
          </a:prstGeom>
        </p:spPr>
        <p:txBody>
          <a:bodyPr/>
          <a:lstStyle>
            <a:lvl1pPr>
              <a:defRPr sz="5000"/>
            </a:lvl1pPr>
          </a:lstStyle>
          <a:p>
            <a:pPr/>
            <a:r>
              <a:t>设计—Bridge的设计</a:t>
            </a:r>
          </a:p>
        </p:txBody>
      </p:sp>
      <p:sp>
        <p:nvSpPr>
          <p:cNvPr id="319" name="Shape 319"/>
          <p:cNvSpPr/>
          <p:nvPr/>
        </p:nvSpPr>
        <p:spPr>
          <a:xfrm>
            <a:off x="1408930" y="9093544"/>
            <a:ext cx="3232995"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000">
                <a:latin typeface="Helvetica"/>
                <a:ea typeface="Helvetica"/>
                <a:cs typeface="Helvetica"/>
                <a:sym typeface="Helvetica"/>
              </a:defRPr>
            </a:lvl1pPr>
          </a:lstStyle>
          <a:p>
            <a:pPr/>
            <a:r>
              <a:t>返回值表示H5处理完成的值</a:t>
            </a:r>
          </a:p>
        </p:txBody>
      </p:sp>
      <p:pic>
        <p:nvPicPr>
          <p:cNvPr id="320" name="屏幕快照 2016-07-16 下午5.58.59.png"/>
          <p:cNvPicPr>
            <a:picLocks noChangeAspect="1"/>
          </p:cNvPicPr>
          <p:nvPr/>
        </p:nvPicPr>
        <p:blipFill>
          <a:blip r:embed="rId2">
            <a:extLst/>
          </a:blip>
          <a:stretch>
            <a:fillRect/>
          </a:stretch>
        </p:blipFill>
        <p:spPr>
          <a:xfrm>
            <a:off x="1468487" y="1155848"/>
            <a:ext cx="9563101" cy="7899401"/>
          </a:xfrm>
          <a:prstGeom prst="rect">
            <a:avLst/>
          </a:prstGeom>
          <a:ln w="12700">
            <a:miter lim="400000"/>
          </a:ln>
        </p:spPr>
      </p:pic>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ph type="title"/>
          </p:nvPr>
        </p:nvSpPr>
        <p:spPr>
          <a:xfrm>
            <a:off x="-41077" y="7553"/>
            <a:ext cx="13086954" cy="1317080"/>
          </a:xfrm>
          <a:prstGeom prst="rect">
            <a:avLst/>
          </a:prstGeom>
        </p:spPr>
        <p:txBody>
          <a:bodyPr/>
          <a:lstStyle>
            <a:lvl1pPr>
              <a:defRPr sz="5000"/>
            </a:lvl1pPr>
          </a:lstStyle>
          <a:p>
            <a:pPr/>
            <a:r>
              <a:t>设计—Bridge的设计</a:t>
            </a:r>
          </a:p>
        </p:txBody>
      </p:sp>
      <p:pic>
        <p:nvPicPr>
          <p:cNvPr id="323" name="屏幕快照 2016-07-16 下午5.44.57.png"/>
          <p:cNvPicPr>
            <a:picLocks noChangeAspect="1"/>
          </p:cNvPicPr>
          <p:nvPr/>
        </p:nvPicPr>
        <p:blipFill>
          <a:blip r:embed="rId2">
            <a:extLst/>
          </a:blip>
          <a:stretch>
            <a:fillRect/>
          </a:stretch>
        </p:blipFill>
        <p:spPr>
          <a:xfrm>
            <a:off x="1632446" y="1885900"/>
            <a:ext cx="9474201" cy="3048001"/>
          </a:xfrm>
          <a:prstGeom prst="rect">
            <a:avLst/>
          </a:prstGeom>
          <a:ln w="12700">
            <a:miter lim="400000"/>
          </a:ln>
        </p:spPr>
      </p:pic>
      <p:pic>
        <p:nvPicPr>
          <p:cNvPr id="324" name="屏幕快照 2016-07-16 下午5.51.33.png"/>
          <p:cNvPicPr>
            <a:picLocks noChangeAspect="1"/>
          </p:cNvPicPr>
          <p:nvPr/>
        </p:nvPicPr>
        <p:blipFill>
          <a:blip r:embed="rId3">
            <a:extLst/>
          </a:blip>
          <a:stretch>
            <a:fillRect/>
          </a:stretch>
        </p:blipFill>
        <p:spPr>
          <a:xfrm>
            <a:off x="1513663" y="5870247"/>
            <a:ext cx="9586293" cy="1947397"/>
          </a:xfrm>
          <a:prstGeom prst="rect">
            <a:avLst/>
          </a:prstGeom>
          <a:ln w="12700">
            <a:miter lim="400000"/>
          </a:ln>
        </p:spPr>
      </p:pic>
      <p:sp>
        <p:nvSpPr>
          <p:cNvPr id="325" name="Shape 325"/>
          <p:cNvSpPr/>
          <p:nvPr/>
        </p:nvSpPr>
        <p:spPr>
          <a:xfrm>
            <a:off x="1428750" y="5226050"/>
            <a:ext cx="1435101"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atin typeface="Helvetica"/>
                <a:ea typeface="Helvetica"/>
                <a:cs typeface="Helvetica"/>
                <a:sym typeface="Helvetica"/>
              </a:defRPr>
            </a:lvl1pPr>
          </a:lstStyle>
          <a:p>
            <a:pPr/>
            <a:r>
              <a:t>使用举例</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7" name="Shape 327"/>
          <p:cNvSpPr/>
          <p:nvPr>
            <p:ph type="title"/>
          </p:nvPr>
        </p:nvSpPr>
        <p:spPr>
          <a:xfrm>
            <a:off x="-41077" y="7553"/>
            <a:ext cx="13086954" cy="1317080"/>
          </a:xfrm>
          <a:prstGeom prst="rect">
            <a:avLst/>
          </a:prstGeom>
        </p:spPr>
        <p:txBody>
          <a:bodyPr/>
          <a:lstStyle>
            <a:lvl1pPr>
              <a:defRPr sz="5000"/>
            </a:lvl1pPr>
          </a:lstStyle>
          <a:p>
            <a:pPr/>
            <a:r>
              <a:t>设计—参数Encode</a:t>
            </a:r>
          </a:p>
        </p:txBody>
      </p:sp>
      <p:graphicFrame>
        <p:nvGraphicFramePr>
          <p:cNvPr id="328" name="Table 328"/>
          <p:cNvGraphicFramePr/>
          <p:nvPr/>
        </p:nvGraphicFramePr>
        <p:xfrm>
          <a:off x="937741" y="1917700"/>
          <a:ext cx="11142018" cy="2852688"/>
        </p:xfrm>
        <a:graphic xmlns:a="http://schemas.openxmlformats.org/drawingml/2006/main">
          <a:graphicData uri="http://schemas.openxmlformats.org/drawingml/2006/table">
            <a:tbl>
              <a:tblPr firstCol="0" firstRow="1" lastCol="0" lastRow="0" bandCol="0" bandRow="0" rtl="0">
                <a:tableStyleId>{C7B018BB-80A7-4F77-B60F-C8B233D01FF8}</a:tableStyleId>
              </a:tblPr>
              <a:tblGrid>
                <a:gridCol w="1363358"/>
                <a:gridCol w="2431611"/>
                <a:gridCol w="2378577"/>
                <a:gridCol w="2477885"/>
                <a:gridCol w="2477885"/>
              </a:tblGrid>
              <a:tr h="946662">
                <a:tc>
                  <a:txBody>
                    <a:bodyPr/>
                    <a:lstStyle/>
                    <a:p>
                      <a:pPr defTabSz="914400">
                        <a:tabLst>
                          <a:tab pos="1181100" algn="l"/>
                        </a:tabLst>
                        <a:defRPr b="0" sz="2600">
                          <a:effectLst>
                            <a:outerShdw sx="100000" sy="100000" kx="0" ky="0" algn="b" rotWithShape="0" blurRad="25400" dist="25400" dir="5400000">
                              <a:srgbClr val="000000">
                                <a:alpha val="60000"/>
                              </a:srgbClr>
                            </a:outerShdw>
                          </a:effectLst>
                          <a:sym typeface="Helvetica"/>
                        </a:defRPr>
                      </a:pPr>
                    </a:p>
                  </a:txBody>
                  <a:tcPr marL="50800" marR="50800" marT="50800" marB="50800" anchor="ctr" anchorCtr="0" horzOverflow="overflow"/>
                </a:tc>
                <a:tc>
                  <a:txBody>
                    <a:bodyPr/>
                    <a:lstStyle/>
                    <a:p>
                      <a:pPr defTabSz="914400">
                        <a:tabLst>
                          <a:tab pos="1181100" algn="l"/>
                        </a:tabLst>
                        <a:defRPr b="0">
                          <a:solidFill>
                            <a:srgbClr val="000000"/>
                          </a:solidFill>
                        </a:defRPr>
                      </a:pPr>
                      <a:r>
                        <a:rPr sz="2600">
                          <a:solidFill>
                            <a:srgbClr val="FFFFFF"/>
                          </a:solidFill>
                          <a:effectLst>
                            <a:outerShdw sx="100000" sy="100000" kx="0" ky="0" algn="b" rotWithShape="0" blurRad="25400" dist="25400" dir="5400000">
                              <a:srgbClr val="000000">
                                <a:alpha val="60000"/>
                              </a:srgbClr>
                            </a:outerShdw>
                          </a:effectLst>
                          <a:sym typeface="Helvetica"/>
                        </a:rPr>
                        <a:t>Bridge-&gt;Native</a:t>
                      </a:r>
                    </a:p>
                  </a:txBody>
                  <a:tcPr marL="50800" marR="50800" marT="50800" marB="50800" anchor="ctr" anchorCtr="0" horzOverflow="overflow"/>
                </a:tc>
                <a:tc>
                  <a:txBody>
                    <a:bodyPr/>
                    <a:lstStyle/>
                    <a:p>
                      <a:pPr defTabSz="914400">
                        <a:tabLst>
                          <a:tab pos="1181100" algn="l"/>
                        </a:tabLst>
                        <a:defRPr b="0">
                          <a:solidFill>
                            <a:srgbClr val="000000"/>
                          </a:solidFill>
                        </a:defRPr>
                      </a:pPr>
                      <a:r>
                        <a:rPr sz="2600">
                          <a:solidFill>
                            <a:srgbClr val="FFFFFF"/>
                          </a:solidFill>
                          <a:effectLst>
                            <a:outerShdw sx="100000" sy="100000" kx="0" ky="0" algn="b" rotWithShape="0" blurRad="25400" dist="25400" dir="5400000">
                              <a:srgbClr val="000000">
                                <a:alpha val="60000"/>
                              </a:srgbClr>
                            </a:outerShdw>
                          </a:effectLst>
                          <a:sym typeface="Helvetica"/>
                        </a:rPr>
                        <a:t>Native</a:t>
                      </a:r>
                    </a:p>
                  </a:txBody>
                  <a:tcPr marL="50800" marR="50800" marT="50800" marB="50800" anchor="ctr" anchorCtr="0" horzOverflow="overflow"/>
                </a:tc>
                <a:tc>
                  <a:txBody>
                    <a:bodyPr/>
                    <a:lstStyle/>
                    <a:p>
                      <a:pPr defTabSz="914400">
                        <a:tabLst>
                          <a:tab pos="1181100" algn="l"/>
                        </a:tabLst>
                        <a:defRPr b="0">
                          <a:solidFill>
                            <a:srgbClr val="000000"/>
                          </a:solidFill>
                        </a:defRPr>
                      </a:pPr>
                      <a:r>
                        <a:rPr sz="2600">
                          <a:solidFill>
                            <a:srgbClr val="FFFFFF"/>
                          </a:solidFill>
                          <a:effectLst>
                            <a:outerShdw sx="100000" sy="100000" kx="0" ky="0" algn="b" rotWithShape="0" blurRad="25400" dist="25400" dir="5400000">
                              <a:srgbClr val="000000">
                                <a:alpha val="60000"/>
                              </a:srgbClr>
                            </a:outerShdw>
                          </a:effectLst>
                          <a:sym typeface="Helvetica"/>
                        </a:rPr>
                        <a:t>Native-&gt;Bridge</a:t>
                      </a:r>
                    </a:p>
                  </a:txBody>
                  <a:tcPr marL="50800" marR="50800" marT="50800" marB="50800" anchor="ctr" anchorCtr="0" horzOverflow="overflow"/>
                </a:tc>
                <a:tc>
                  <a:txBody>
                    <a:bodyPr/>
                    <a:lstStyle/>
                    <a:p>
                      <a:pPr defTabSz="914400">
                        <a:tabLst>
                          <a:tab pos="1181100" algn="l"/>
                        </a:tabLst>
                        <a:defRPr b="0">
                          <a:solidFill>
                            <a:srgbClr val="000000"/>
                          </a:solidFill>
                        </a:defRPr>
                      </a:pPr>
                      <a:r>
                        <a:rPr sz="2600">
                          <a:solidFill>
                            <a:srgbClr val="FFFFFF"/>
                          </a:solidFill>
                          <a:effectLst>
                            <a:outerShdw sx="100000" sy="100000" kx="0" ky="0" algn="b" rotWithShape="0" blurRad="25400" dist="25400" dir="5400000">
                              <a:srgbClr val="000000">
                                <a:alpha val="60000"/>
                              </a:srgbClr>
                            </a:outerShdw>
                          </a:effectLst>
                          <a:sym typeface="Helvetica"/>
                        </a:rPr>
                        <a:t>Bridge</a:t>
                      </a:r>
                    </a:p>
                  </a:txBody>
                  <a:tcPr marL="50800" marR="50800" marT="50800" marB="50800" anchor="ctr" anchorCtr="0" horzOverflow="overflow"/>
                </a:tc>
              </a:tr>
              <a:tr h="946662">
                <a:tc>
                  <a:txBody>
                    <a:bodyPr/>
                    <a:lstStyle/>
                    <a:p>
                      <a:pPr defTabSz="914400"/>
                      <a:r>
                        <a:rPr sz="2600">
                          <a:latin typeface="Helvetica"/>
                          <a:ea typeface="Helvetica"/>
                          <a:cs typeface="Helvetica"/>
                          <a:sym typeface="Helvetica"/>
                        </a:rPr>
                        <a:t>iOS</a:t>
                      </a:r>
                    </a:p>
                  </a:txBody>
                  <a:tcPr marL="50800" marR="50800" marT="50800" marB="50800" anchor="ctr" anchorCtr="0" horzOverflow="overflow">
                    <a:lnL w="12700">
                      <a:solidFill>
                        <a:srgbClr val="606060"/>
                      </a:solidFill>
                      <a:miter lim="400000"/>
                    </a:lnL>
                  </a:tcPr>
                </a:tc>
                <a:tc>
                  <a:txBody>
                    <a:bodyPr/>
                    <a:lstStyle/>
                    <a:p>
                      <a:pPr defTabSz="914400"/>
                      <a:r>
                        <a:rPr sz="2600">
                          <a:latin typeface="Helvetica"/>
                          <a:ea typeface="Helvetica"/>
                          <a:cs typeface="Helvetica"/>
                          <a:sym typeface="Helvetica"/>
                        </a:rPr>
                        <a:t>Base64Encode</a:t>
                      </a:r>
                    </a:p>
                  </a:txBody>
                  <a:tcPr marL="50800" marR="50800" marT="50800" marB="50800" anchor="ctr" anchorCtr="0" horzOverflow="overflow"/>
                </a:tc>
                <a:tc>
                  <a:txBody>
                    <a:bodyPr/>
                    <a:lstStyle/>
                    <a:p>
                      <a:pPr defTabSz="914400"/>
                      <a:r>
                        <a:rPr sz="2600">
                          <a:latin typeface="Helvetica"/>
                          <a:ea typeface="Helvetica"/>
                          <a:cs typeface="Helvetica"/>
                          <a:sym typeface="Helvetica"/>
                        </a:rPr>
                        <a:t>Base64Decode</a:t>
                      </a:r>
                    </a:p>
                  </a:txBody>
                  <a:tcPr marL="50800" marR="50800" marT="50800" marB="50800" anchor="ctr" anchorCtr="0" horzOverflow="overflow"/>
                </a:tc>
                <a:tc>
                  <a:txBody>
                    <a:bodyPr/>
                    <a:lstStyle/>
                    <a:p>
                      <a:pPr defTabSz="914400"/>
                      <a:r>
                        <a:rPr sz="2600">
                          <a:latin typeface="Helvetica"/>
                          <a:ea typeface="Helvetica"/>
                          <a:cs typeface="Helvetica"/>
                          <a:sym typeface="Helvetica"/>
                        </a:rPr>
                        <a:t>Base64Encode</a:t>
                      </a:r>
                    </a:p>
                  </a:txBody>
                  <a:tcPr marL="50800" marR="50800" marT="50800" marB="50800" anchor="ctr" anchorCtr="0" horzOverflow="overflow"/>
                </a:tc>
                <a:tc>
                  <a:txBody>
                    <a:bodyPr/>
                    <a:lstStyle/>
                    <a:p>
                      <a:pPr defTabSz="914400"/>
                      <a:r>
                        <a:rPr sz="2600">
                          <a:latin typeface="Helvetica"/>
                          <a:ea typeface="Helvetica"/>
                          <a:cs typeface="Helvetica"/>
                          <a:sym typeface="Helvetica"/>
                        </a:rPr>
                        <a:t>Base64Decode</a:t>
                      </a:r>
                    </a:p>
                  </a:txBody>
                  <a:tcPr marL="50800" marR="50800" marT="50800" marB="50800" anchor="ctr" anchorCtr="0" horzOverflow="overflow">
                    <a:lnR w="12700">
                      <a:solidFill>
                        <a:srgbClr val="606060"/>
                      </a:solidFill>
                      <a:miter lim="400000"/>
                    </a:lnR>
                  </a:tcPr>
                </a:tc>
              </a:tr>
              <a:tr h="946662">
                <a:tc>
                  <a:txBody>
                    <a:bodyPr/>
                    <a:lstStyle/>
                    <a:p>
                      <a:pPr defTabSz="914400"/>
                      <a:r>
                        <a:rPr sz="2600">
                          <a:latin typeface="Helvetica"/>
                          <a:ea typeface="Helvetica"/>
                          <a:cs typeface="Helvetica"/>
                          <a:sym typeface="Helvetica"/>
                        </a:rPr>
                        <a:t>Android</a:t>
                      </a:r>
                    </a:p>
                  </a:txBody>
                  <a:tcPr marL="50800" marR="50800" marT="50800" marB="50800" anchor="ctr" anchorCtr="0" horzOverflow="overflow">
                    <a:lnL w="12700">
                      <a:solidFill>
                        <a:srgbClr val="606060"/>
                      </a:solidFill>
                      <a:miter lim="400000"/>
                    </a:lnL>
                    <a:lnB w="12700">
                      <a:solidFill>
                        <a:srgbClr val="606060"/>
                      </a:solidFill>
                      <a:miter lim="400000"/>
                    </a:lnB>
                  </a:tcPr>
                </a:tc>
                <a:tc>
                  <a:txBody>
                    <a:bodyPr/>
                    <a:lstStyle/>
                    <a:p>
                      <a:pPr defTabSz="914400"/>
                      <a:r>
                        <a:rPr sz="2600">
                          <a:latin typeface="Helvetica"/>
                          <a:ea typeface="Helvetica"/>
                          <a:cs typeface="Helvetica"/>
                          <a:sym typeface="Helvetica"/>
                        </a:rPr>
                        <a:t>不需要</a:t>
                      </a:r>
                    </a:p>
                  </a:txBody>
                  <a:tcPr marL="50800" marR="50800" marT="50800" marB="50800" anchor="ctr" anchorCtr="0" horzOverflow="overflow">
                    <a:lnB w="12700">
                      <a:solidFill>
                        <a:srgbClr val="606060"/>
                      </a:solidFill>
                      <a:miter lim="400000"/>
                    </a:lnB>
                  </a:tcPr>
                </a:tc>
                <a:tc>
                  <a:txBody>
                    <a:bodyPr/>
                    <a:lstStyle/>
                    <a:p>
                      <a:pPr defTabSz="914400"/>
                      <a:r>
                        <a:rPr sz="2600">
                          <a:latin typeface="Helvetica"/>
                          <a:ea typeface="Helvetica"/>
                          <a:cs typeface="Helvetica"/>
                          <a:sym typeface="Helvetica"/>
                        </a:rPr>
                        <a:t>不需要</a:t>
                      </a:r>
                    </a:p>
                  </a:txBody>
                  <a:tcPr marL="50800" marR="50800" marT="50800" marB="50800" anchor="ctr" anchorCtr="0" horzOverflow="overflow">
                    <a:lnB w="12700">
                      <a:solidFill>
                        <a:srgbClr val="606060"/>
                      </a:solidFill>
                      <a:miter lim="400000"/>
                    </a:lnB>
                  </a:tcPr>
                </a:tc>
                <a:tc>
                  <a:txBody>
                    <a:bodyPr/>
                    <a:lstStyle/>
                    <a:p>
                      <a:pPr defTabSz="914400"/>
                      <a:r>
                        <a:rPr sz="2600">
                          <a:latin typeface="Helvetica"/>
                          <a:ea typeface="Helvetica"/>
                          <a:cs typeface="Helvetica"/>
                          <a:sym typeface="Helvetica"/>
                        </a:rPr>
                        <a:t>Base64Encode</a:t>
                      </a:r>
                    </a:p>
                  </a:txBody>
                  <a:tcPr marL="50800" marR="50800" marT="50800" marB="50800" anchor="ctr" anchorCtr="0" horzOverflow="overflow">
                    <a:lnB w="12700">
                      <a:solidFill>
                        <a:srgbClr val="606060"/>
                      </a:solidFill>
                      <a:miter lim="400000"/>
                    </a:lnB>
                  </a:tcPr>
                </a:tc>
                <a:tc>
                  <a:txBody>
                    <a:bodyPr/>
                    <a:lstStyle/>
                    <a:p>
                      <a:pPr defTabSz="914400"/>
                      <a:r>
                        <a:rPr sz="2600">
                          <a:latin typeface="Helvetica"/>
                          <a:ea typeface="Helvetica"/>
                          <a:cs typeface="Helvetica"/>
                          <a:sym typeface="Helvetica"/>
                        </a:rPr>
                        <a:t>Base64Decode</a:t>
                      </a:r>
                    </a:p>
                  </a:txBody>
                  <a:tcPr marL="50800" marR="50800" marT="50800" marB="50800" anchor="ctr" anchorCtr="0" horzOverflow="overflow">
                    <a:lnR w="12700">
                      <a:solidFill>
                        <a:srgbClr val="606060"/>
                      </a:solidFill>
                      <a:miter lim="400000"/>
                    </a:lnR>
                    <a:lnB w="12700">
                      <a:solidFill>
                        <a:srgbClr val="606060"/>
                      </a:solidFill>
                      <a:miter lim="400000"/>
                    </a:lnB>
                  </a:tcPr>
                </a:tc>
              </a:tr>
            </a:tbl>
          </a:graphicData>
        </a:graphic>
      </p:graphicFrame>
      <p:sp>
        <p:nvSpPr>
          <p:cNvPr id="329" name="Shape 329"/>
          <p:cNvSpPr/>
          <p:nvPr/>
        </p:nvSpPr>
        <p:spPr>
          <a:xfrm>
            <a:off x="958316" y="5306305"/>
            <a:ext cx="544936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为什么不用URL Encode？</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1" name="Shape 331"/>
          <p:cNvSpPr/>
          <p:nvPr>
            <p:ph type="title"/>
          </p:nvPr>
        </p:nvSpPr>
        <p:spPr>
          <a:xfrm>
            <a:off x="-41077" y="7553"/>
            <a:ext cx="13086954" cy="1317080"/>
          </a:xfrm>
          <a:prstGeom prst="rect">
            <a:avLst/>
          </a:prstGeom>
        </p:spPr>
        <p:txBody>
          <a:bodyPr/>
          <a:lstStyle>
            <a:lvl1pPr>
              <a:defRPr sz="5000"/>
            </a:lvl1pPr>
          </a:lstStyle>
          <a:p>
            <a:pPr/>
            <a:r>
              <a:t>设计—更多API设计</a:t>
            </a:r>
          </a:p>
        </p:txBody>
      </p:sp>
      <p:pic>
        <p:nvPicPr>
          <p:cNvPr id="332" name="屏幕快照 2016-07-16 下午6.05.58.png"/>
          <p:cNvPicPr>
            <a:picLocks noChangeAspect="1"/>
          </p:cNvPicPr>
          <p:nvPr/>
        </p:nvPicPr>
        <p:blipFill>
          <a:blip r:embed="rId2">
            <a:extLst/>
          </a:blip>
          <a:stretch>
            <a:fillRect/>
          </a:stretch>
        </p:blipFill>
        <p:spPr>
          <a:xfrm>
            <a:off x="1198066" y="1219200"/>
            <a:ext cx="3924301" cy="5638800"/>
          </a:xfrm>
          <a:prstGeom prst="rect">
            <a:avLst/>
          </a:prstGeom>
          <a:ln w="12700">
            <a:miter lim="400000"/>
          </a:ln>
        </p:spPr>
      </p:pic>
      <p:sp>
        <p:nvSpPr>
          <p:cNvPr id="333" name="Shape 333"/>
          <p:cNvSpPr/>
          <p:nvPr/>
        </p:nvSpPr>
        <p:spPr>
          <a:xfrm>
            <a:off x="5582767" y="1438274"/>
            <a:ext cx="4338360" cy="26860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50000"/>
              </a:lnSpc>
              <a:defRPr sz="2600"/>
            </a:pPr>
            <a:r>
              <a:t>1. 总共提供了80+ API</a:t>
            </a:r>
          </a:p>
          <a:p>
            <a:pPr algn="l">
              <a:lnSpc>
                <a:spcPct val="150000"/>
              </a:lnSpc>
              <a:defRPr sz="2600"/>
            </a:pPr>
            <a:r>
              <a:t>2. 路由设计</a:t>
            </a:r>
          </a:p>
          <a:p>
            <a:pPr algn="l">
              <a:lnSpc>
                <a:spcPct val="150000"/>
              </a:lnSpc>
              <a:defRPr sz="2600"/>
            </a:pPr>
            <a:r>
              <a:t>3. Page设计</a:t>
            </a:r>
          </a:p>
          <a:p>
            <a:pPr algn="l">
              <a:lnSpc>
                <a:spcPct val="150000"/>
              </a:lnSpc>
              <a:defRPr sz="2600"/>
            </a:pPr>
            <a:r>
              <a:t>4. BusinessJob设计</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Shape 335"/>
          <p:cNvSpPr/>
          <p:nvPr>
            <p:ph type="title"/>
          </p:nvPr>
        </p:nvSpPr>
        <p:spPr>
          <a:xfrm>
            <a:off x="-41077" y="7553"/>
            <a:ext cx="13086954" cy="1317080"/>
          </a:xfrm>
          <a:prstGeom prst="rect">
            <a:avLst/>
          </a:prstGeom>
        </p:spPr>
        <p:txBody>
          <a:bodyPr/>
          <a:lstStyle>
            <a:lvl1pPr>
              <a:defRPr sz="5000"/>
            </a:lvl1pPr>
          </a:lstStyle>
          <a:p>
            <a:pPr/>
            <a:r>
              <a:t>设计—路由设计</a:t>
            </a:r>
          </a:p>
        </p:txBody>
      </p:sp>
      <p:sp>
        <p:nvSpPr>
          <p:cNvPr id="336" name="Shape 336"/>
          <p:cNvSpPr/>
          <p:nvPr/>
        </p:nvSpPr>
        <p:spPr>
          <a:xfrm>
            <a:off x="1963267" y="1101725"/>
            <a:ext cx="7445041" cy="40957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35000" indent="-635000" algn="l">
              <a:lnSpc>
                <a:spcPct val="150000"/>
              </a:lnSpc>
              <a:buSzPct val="100000"/>
              <a:buAutoNum type="arabicPeriod" startAt="1"/>
              <a:defRPr sz="2600">
                <a:latin typeface="Helvetica"/>
                <a:ea typeface="Helvetica"/>
                <a:cs typeface="Helvetica"/>
                <a:sym typeface="Helvetica"/>
              </a:defRPr>
            </a:pPr>
            <a:r>
              <a:t>当前容器页面，跳转到本地其他离线包地址；</a:t>
            </a:r>
          </a:p>
          <a:p>
            <a:pPr marL="635000" indent="-635000" algn="l">
              <a:lnSpc>
                <a:spcPct val="150000"/>
              </a:lnSpc>
              <a:buSzPct val="100000"/>
              <a:buAutoNum type="arabicPeriod" startAt="1"/>
              <a:defRPr sz="2600">
                <a:latin typeface="Helvetica"/>
                <a:ea typeface="Helvetica"/>
                <a:cs typeface="Helvetica"/>
                <a:sym typeface="Helvetica"/>
              </a:defRPr>
            </a:pPr>
            <a:r>
              <a:t>当前容器页面，跳转到在线HTTP地址；</a:t>
            </a:r>
          </a:p>
          <a:p>
            <a:pPr algn="l">
              <a:lnSpc>
                <a:spcPct val="150000"/>
              </a:lnSpc>
              <a:defRPr sz="2600">
                <a:latin typeface="Helvetica"/>
                <a:ea typeface="Helvetica"/>
                <a:cs typeface="Helvetica"/>
                <a:sym typeface="Helvetica"/>
              </a:defRPr>
            </a:pPr>
            <a:r>
              <a:t>3.  新开容器，跳转到本地其他离线包地址；</a:t>
            </a:r>
          </a:p>
          <a:p>
            <a:pPr algn="l">
              <a:lnSpc>
                <a:spcPct val="150000"/>
              </a:lnSpc>
              <a:defRPr sz="2600">
                <a:latin typeface="Helvetica"/>
                <a:ea typeface="Helvetica"/>
                <a:cs typeface="Helvetica"/>
                <a:sym typeface="Helvetica"/>
              </a:defRPr>
            </a:pPr>
            <a:r>
              <a:t>4.  新开容器，跳转到在线HTTP地址；</a:t>
            </a:r>
          </a:p>
          <a:p>
            <a:pPr algn="l">
              <a:lnSpc>
                <a:spcPct val="150000"/>
              </a:lnSpc>
              <a:defRPr sz="2600">
                <a:latin typeface="Helvetica"/>
                <a:ea typeface="Helvetica"/>
                <a:cs typeface="Helvetica"/>
                <a:sym typeface="Helvetica"/>
              </a:defRPr>
            </a:pPr>
            <a:r>
              <a:t>5.  跳转到Native其他页面，URL Schema方式；</a:t>
            </a:r>
          </a:p>
          <a:p>
            <a:pPr algn="l">
              <a:lnSpc>
                <a:spcPct val="150000"/>
              </a:lnSpc>
              <a:defRPr sz="2600">
                <a:latin typeface="Helvetica"/>
                <a:ea typeface="Helvetica"/>
                <a:cs typeface="Helvetica"/>
                <a:sym typeface="Helvetica"/>
              </a:defRPr>
            </a:pPr>
            <a:r>
              <a:t>6.  跳出App，跳转到其他App</a:t>
            </a:r>
          </a:p>
        </p:txBody>
      </p:sp>
      <p:pic>
        <p:nvPicPr>
          <p:cNvPr id="337" name="屏幕快照 2016-07-16 下午6.17.17.png"/>
          <p:cNvPicPr>
            <a:picLocks noChangeAspect="1"/>
          </p:cNvPicPr>
          <p:nvPr/>
        </p:nvPicPr>
        <p:blipFill>
          <a:blip r:embed="rId2">
            <a:extLst/>
          </a:blip>
          <a:stretch>
            <a:fillRect/>
          </a:stretch>
        </p:blipFill>
        <p:spPr>
          <a:xfrm>
            <a:off x="2080121" y="5260478"/>
            <a:ext cx="6677464" cy="3998542"/>
          </a:xfrm>
          <a:prstGeom prst="rect">
            <a:avLst/>
          </a:prstGeom>
          <a:ln w="12700">
            <a:miter lim="400000"/>
          </a:ln>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9" name="Shape 339"/>
          <p:cNvSpPr/>
          <p:nvPr>
            <p:ph type="title"/>
          </p:nvPr>
        </p:nvSpPr>
        <p:spPr>
          <a:xfrm>
            <a:off x="-41077" y="7553"/>
            <a:ext cx="13086954" cy="1317080"/>
          </a:xfrm>
          <a:prstGeom prst="rect">
            <a:avLst/>
          </a:prstGeom>
        </p:spPr>
        <p:txBody>
          <a:bodyPr/>
          <a:lstStyle>
            <a:lvl1pPr>
              <a:defRPr sz="5000"/>
            </a:lvl1pPr>
          </a:lstStyle>
          <a:p>
            <a:pPr/>
            <a:r>
              <a:t>设计—Page设计</a:t>
            </a:r>
          </a:p>
        </p:txBody>
      </p:sp>
      <p:sp>
        <p:nvSpPr>
          <p:cNvPr id="340" name="Shape 340"/>
          <p:cNvSpPr/>
          <p:nvPr/>
        </p:nvSpPr>
        <p:spPr>
          <a:xfrm>
            <a:off x="1435745" y="1485900"/>
            <a:ext cx="88011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主要是针对多容器页面，相互之间跳转设计</a:t>
            </a:r>
          </a:p>
        </p:txBody>
      </p:sp>
      <p:sp>
        <p:nvSpPr>
          <p:cNvPr id="341" name="Shape 341"/>
          <p:cNvSpPr/>
          <p:nvPr/>
        </p:nvSpPr>
        <p:spPr>
          <a:xfrm>
            <a:off x="1524000" y="2667000"/>
            <a:ext cx="1182390" cy="1819970"/>
          </a:xfrm>
          <a:prstGeom prst="rect">
            <a:avLst/>
          </a:prstGeom>
          <a:solidFill>
            <a:schemeClr val="accent2">
              <a:hueOff val="-2473793"/>
              <a:satOff val="-50209"/>
              <a:lumOff val="23543"/>
            </a:schemeClr>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Native</a:t>
            </a:r>
          </a:p>
        </p:txBody>
      </p:sp>
      <p:sp>
        <p:nvSpPr>
          <p:cNvPr id="342" name="Shape 342"/>
          <p:cNvSpPr/>
          <p:nvPr/>
        </p:nvSpPr>
        <p:spPr>
          <a:xfrm>
            <a:off x="5753100" y="2667000"/>
            <a:ext cx="1283990" cy="1819970"/>
          </a:xfrm>
          <a:prstGeom prst="rect">
            <a:avLst/>
          </a:prstGeom>
          <a:solidFill>
            <a:schemeClr val="accent2">
              <a:hueOff val="-2473793"/>
              <a:satOff val="-50209"/>
              <a:lumOff val="23543"/>
            </a:schemeClr>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600">
                <a:solidFill>
                  <a:srgbClr val="FFFFFF"/>
                </a:solidFill>
              </a:defRPr>
            </a:lvl1pPr>
          </a:lstStyle>
          <a:p>
            <a:pPr/>
            <a:r>
              <a:t>H5Container</a:t>
            </a:r>
          </a:p>
        </p:txBody>
      </p:sp>
      <p:sp>
        <p:nvSpPr>
          <p:cNvPr id="343" name="Shape 343"/>
          <p:cNvSpPr/>
          <p:nvPr/>
        </p:nvSpPr>
        <p:spPr>
          <a:xfrm>
            <a:off x="7886700" y="2667000"/>
            <a:ext cx="1283990" cy="1819970"/>
          </a:xfrm>
          <a:prstGeom prst="rect">
            <a:avLst/>
          </a:prstGeom>
          <a:solidFill>
            <a:schemeClr val="accent2">
              <a:hueOff val="-2473793"/>
              <a:satOff val="-50209"/>
              <a:lumOff val="23543"/>
            </a:schemeClr>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600">
                <a:solidFill>
                  <a:srgbClr val="FFFFFF"/>
                </a:solidFill>
              </a:defRPr>
            </a:lvl1pPr>
          </a:lstStyle>
          <a:p>
            <a:pPr/>
            <a:r>
              <a:t>H5Container</a:t>
            </a:r>
          </a:p>
        </p:txBody>
      </p:sp>
      <p:sp>
        <p:nvSpPr>
          <p:cNvPr id="344" name="Shape 344"/>
          <p:cNvSpPr/>
          <p:nvPr/>
        </p:nvSpPr>
        <p:spPr>
          <a:xfrm>
            <a:off x="10083800" y="2667000"/>
            <a:ext cx="1283990" cy="1819970"/>
          </a:xfrm>
          <a:prstGeom prst="rect">
            <a:avLst/>
          </a:prstGeom>
          <a:solidFill>
            <a:schemeClr val="accent2">
              <a:hueOff val="-2473793"/>
              <a:satOff val="-50209"/>
              <a:lumOff val="23543"/>
            </a:schemeClr>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600">
                <a:solidFill>
                  <a:srgbClr val="FFFFFF"/>
                </a:solidFill>
              </a:defRPr>
            </a:lvl1pPr>
          </a:lstStyle>
          <a:p>
            <a:pPr/>
            <a:r>
              <a:t>H5Container</a:t>
            </a:r>
          </a:p>
        </p:txBody>
      </p:sp>
      <p:sp>
        <p:nvSpPr>
          <p:cNvPr id="345" name="Shape 345"/>
          <p:cNvSpPr/>
          <p:nvPr/>
        </p:nvSpPr>
        <p:spPr>
          <a:xfrm>
            <a:off x="3619500" y="2667000"/>
            <a:ext cx="1283990" cy="1819970"/>
          </a:xfrm>
          <a:prstGeom prst="rect">
            <a:avLst/>
          </a:prstGeom>
          <a:solidFill>
            <a:schemeClr val="accent2">
              <a:hueOff val="-2473793"/>
              <a:satOff val="-50209"/>
              <a:lumOff val="23543"/>
            </a:schemeClr>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600">
                <a:solidFill>
                  <a:srgbClr val="FFFFFF"/>
                </a:solidFill>
              </a:defRPr>
            </a:lvl1pPr>
          </a:lstStyle>
          <a:p>
            <a:pPr/>
            <a:r>
              <a:t>H5Container</a:t>
            </a:r>
          </a:p>
        </p:txBody>
      </p:sp>
      <p:pic>
        <p:nvPicPr>
          <p:cNvPr id="346" name=""/>
          <p:cNvPicPr>
            <a:picLocks noChangeAspect="0"/>
          </p:cNvPicPr>
          <p:nvPr/>
        </p:nvPicPr>
        <p:blipFill>
          <a:blip r:embed="rId2">
            <a:extLst/>
          </a:blip>
          <a:stretch>
            <a:fillRect/>
          </a:stretch>
        </p:blipFill>
        <p:spPr>
          <a:xfrm>
            <a:off x="2641600" y="3525520"/>
            <a:ext cx="1027344" cy="213361"/>
          </a:xfrm>
          <a:prstGeom prst="rect">
            <a:avLst/>
          </a:prstGeom>
        </p:spPr>
      </p:pic>
      <p:pic>
        <p:nvPicPr>
          <p:cNvPr id="348" name=""/>
          <p:cNvPicPr>
            <a:picLocks noChangeAspect="0"/>
          </p:cNvPicPr>
          <p:nvPr/>
        </p:nvPicPr>
        <p:blipFill>
          <a:blip r:embed="rId2">
            <a:extLst/>
          </a:blip>
          <a:stretch>
            <a:fillRect/>
          </a:stretch>
        </p:blipFill>
        <p:spPr>
          <a:xfrm>
            <a:off x="4795573" y="3470304"/>
            <a:ext cx="1027344" cy="213361"/>
          </a:xfrm>
          <a:prstGeom prst="rect">
            <a:avLst/>
          </a:prstGeom>
        </p:spPr>
      </p:pic>
      <p:pic>
        <p:nvPicPr>
          <p:cNvPr id="350" name=""/>
          <p:cNvPicPr>
            <a:picLocks noChangeAspect="0"/>
          </p:cNvPicPr>
          <p:nvPr/>
        </p:nvPicPr>
        <p:blipFill>
          <a:blip r:embed="rId2">
            <a:extLst/>
          </a:blip>
          <a:stretch>
            <a:fillRect/>
          </a:stretch>
        </p:blipFill>
        <p:spPr>
          <a:xfrm>
            <a:off x="6960923" y="3470304"/>
            <a:ext cx="1027344" cy="213361"/>
          </a:xfrm>
          <a:prstGeom prst="rect">
            <a:avLst/>
          </a:prstGeom>
        </p:spPr>
      </p:pic>
      <p:pic>
        <p:nvPicPr>
          <p:cNvPr id="352" name=""/>
          <p:cNvPicPr>
            <a:picLocks noChangeAspect="0"/>
          </p:cNvPicPr>
          <p:nvPr/>
        </p:nvPicPr>
        <p:blipFill>
          <a:blip r:embed="rId2">
            <a:extLst/>
          </a:blip>
          <a:stretch>
            <a:fillRect/>
          </a:stretch>
        </p:blipFill>
        <p:spPr>
          <a:xfrm>
            <a:off x="9126273" y="3470304"/>
            <a:ext cx="1027344" cy="213361"/>
          </a:xfrm>
          <a:prstGeom prst="rect">
            <a:avLst/>
          </a:prstGeom>
        </p:spPr>
      </p:pic>
      <p:sp>
        <p:nvSpPr>
          <p:cNvPr id="354" name="Shape 354"/>
          <p:cNvSpPr/>
          <p:nvPr/>
        </p:nvSpPr>
        <p:spPr>
          <a:xfrm>
            <a:off x="3876202" y="4095750"/>
            <a:ext cx="707086" cy="317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NameA</a:t>
            </a:r>
          </a:p>
        </p:txBody>
      </p:sp>
      <p:sp>
        <p:nvSpPr>
          <p:cNvPr id="355" name="Shape 355"/>
          <p:cNvSpPr/>
          <p:nvPr/>
        </p:nvSpPr>
        <p:spPr>
          <a:xfrm>
            <a:off x="5978052" y="4095750"/>
            <a:ext cx="707086" cy="317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NameB</a:t>
            </a:r>
          </a:p>
        </p:txBody>
      </p:sp>
      <p:sp>
        <p:nvSpPr>
          <p:cNvPr id="356" name="Shape 356"/>
          <p:cNvSpPr/>
          <p:nvPr/>
        </p:nvSpPr>
        <p:spPr>
          <a:xfrm>
            <a:off x="8170262" y="4095750"/>
            <a:ext cx="716866" cy="317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NameC</a:t>
            </a:r>
          </a:p>
        </p:txBody>
      </p:sp>
      <p:sp>
        <p:nvSpPr>
          <p:cNvPr id="357" name="Shape 357"/>
          <p:cNvSpPr/>
          <p:nvPr/>
        </p:nvSpPr>
        <p:spPr>
          <a:xfrm>
            <a:off x="10367362" y="4095750"/>
            <a:ext cx="716866" cy="317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NameD</a:t>
            </a:r>
          </a:p>
        </p:txBody>
      </p:sp>
      <p:sp>
        <p:nvSpPr>
          <p:cNvPr id="358" name="Shape 358"/>
          <p:cNvSpPr/>
          <p:nvPr/>
        </p:nvSpPr>
        <p:spPr>
          <a:xfrm>
            <a:off x="1339113" y="4575869"/>
            <a:ext cx="10111964" cy="198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50000"/>
              </a:lnSpc>
              <a:defRPr sz="2600"/>
            </a:pPr>
            <a:r>
              <a:t>1. Native部分实现了一套按照堆栈管理的PageManager，记录各个页面容器和Name直接mapping关系；</a:t>
            </a:r>
          </a:p>
          <a:p>
            <a:pPr algn="l">
              <a:lnSpc>
                <a:spcPct val="150000"/>
              </a:lnSpc>
              <a:defRPr sz="2600"/>
            </a:pPr>
            <a:r>
              <a:t>2. 提供Hybrid API，支持堆栈内的页面相互跳转；</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0" name="Shape 360"/>
          <p:cNvSpPr/>
          <p:nvPr>
            <p:ph type="title"/>
          </p:nvPr>
        </p:nvSpPr>
        <p:spPr>
          <a:xfrm>
            <a:off x="-41077" y="7553"/>
            <a:ext cx="13086954" cy="1317080"/>
          </a:xfrm>
          <a:prstGeom prst="rect">
            <a:avLst/>
          </a:prstGeom>
        </p:spPr>
        <p:txBody>
          <a:bodyPr/>
          <a:lstStyle>
            <a:lvl1pPr>
              <a:defRPr sz="5000"/>
            </a:lvl1pPr>
          </a:lstStyle>
          <a:p>
            <a:pPr/>
            <a:r>
              <a:t>设计—BusinessJob</a:t>
            </a:r>
          </a:p>
        </p:txBody>
      </p:sp>
      <p:sp>
        <p:nvSpPr>
          <p:cNvPr id="361" name="Shape 361"/>
          <p:cNvSpPr/>
          <p:nvPr/>
        </p:nvSpPr>
        <p:spPr>
          <a:xfrm>
            <a:off x="1394570" y="1356561"/>
            <a:ext cx="10012459"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600"/>
            </a:lvl1pPr>
          </a:lstStyle>
          <a:p>
            <a:pPr/>
            <a:r>
              <a:t>框架只提供通用API，不提供业务相关API，业务需求如何满足？</a:t>
            </a:r>
          </a:p>
        </p:txBody>
      </p:sp>
      <p:sp>
        <p:nvSpPr>
          <p:cNvPr id="362" name="Shape 362"/>
          <p:cNvSpPr/>
          <p:nvPr/>
        </p:nvSpPr>
        <p:spPr>
          <a:xfrm>
            <a:off x="1402740" y="1705673"/>
            <a:ext cx="10416541" cy="331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50000"/>
              </a:lnSpc>
              <a:defRPr sz="2600"/>
            </a:pPr>
            <a:r>
              <a:t>解决方案：</a:t>
            </a:r>
          </a:p>
          <a:p>
            <a:pPr algn="l">
              <a:lnSpc>
                <a:spcPct val="150000"/>
              </a:lnSpc>
              <a:defRPr sz="2600"/>
            </a:pPr>
            <a:r>
              <a:t>1. 提供通用Hybrid管道API，给各业务分团队配businessType；</a:t>
            </a:r>
          </a:p>
          <a:p>
            <a:pPr algn="l">
              <a:lnSpc>
                <a:spcPct val="150000"/>
              </a:lnSpc>
              <a:defRPr sz="2600"/>
            </a:pPr>
            <a:r>
              <a:t>2. Native定义处理BusinessJob基类，各业务团队重载实现；</a:t>
            </a:r>
          </a:p>
          <a:p>
            <a:pPr algn="l">
              <a:lnSpc>
                <a:spcPct val="150000"/>
              </a:lnSpc>
              <a:defRPr sz="2600"/>
            </a:pPr>
            <a:r>
              <a:t>3. 管道Native部分跟进businessType，分发到不同Native BusinessJob</a:t>
            </a:r>
          </a:p>
        </p:txBody>
      </p:sp>
      <p:pic>
        <p:nvPicPr>
          <p:cNvPr id="363" name="屏幕快照 2016-07-16 下午6.36.19.png"/>
          <p:cNvPicPr>
            <a:picLocks noChangeAspect="1"/>
          </p:cNvPicPr>
          <p:nvPr/>
        </p:nvPicPr>
        <p:blipFill>
          <a:blip r:embed="rId2">
            <a:extLst/>
          </a:blip>
          <a:stretch>
            <a:fillRect/>
          </a:stretch>
        </p:blipFill>
        <p:spPr>
          <a:xfrm>
            <a:off x="1392981" y="4294187"/>
            <a:ext cx="8953501" cy="1854201"/>
          </a:xfrm>
          <a:prstGeom prst="rect">
            <a:avLst/>
          </a:prstGeom>
          <a:ln w="12700">
            <a:miter lim="400000"/>
          </a:ln>
        </p:spPr>
      </p:pic>
      <p:pic>
        <p:nvPicPr>
          <p:cNvPr id="364" name="屏幕快照 2016-07-16 下午6.36.41.png"/>
          <p:cNvPicPr>
            <a:picLocks noChangeAspect="1"/>
          </p:cNvPicPr>
          <p:nvPr/>
        </p:nvPicPr>
        <p:blipFill>
          <a:blip r:embed="rId3">
            <a:extLst/>
          </a:blip>
          <a:stretch>
            <a:fillRect/>
          </a:stretch>
        </p:blipFill>
        <p:spPr>
          <a:xfrm>
            <a:off x="1404441" y="6333827"/>
            <a:ext cx="6604001" cy="3352801"/>
          </a:xfrm>
          <a:prstGeom prst="rect">
            <a:avLst/>
          </a:prstGeom>
          <a:ln w="12700">
            <a:miter lim="400000"/>
          </a:ln>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Shape 125"/>
          <p:cNvSpPr/>
          <p:nvPr/>
        </p:nvSpPr>
        <p:spPr>
          <a:xfrm>
            <a:off x="3568700" y="3251200"/>
            <a:ext cx="3175000" cy="3175000"/>
          </a:xfrm>
          <a:prstGeom prst="ellipse">
            <a:avLst/>
          </a:prstGeom>
          <a:solidFill>
            <a:srgbClr val="BCFCA0"/>
          </a:solidFill>
          <a:ln w="12700">
            <a:miter lim="400000"/>
          </a:ln>
        </p:spPr>
        <p:txBody>
          <a:bodyPr lIns="50800" tIns="50800" rIns="50800" bIns="50800" anchor="ctr"/>
          <a:lstStyle/>
          <a:p>
            <a:pPr>
              <a:defRPr sz="2400">
                <a:solidFill>
                  <a:srgbClr val="FFFFFF"/>
                </a:solidFill>
              </a:defRPr>
            </a:pPr>
          </a:p>
        </p:txBody>
      </p:sp>
      <p:sp>
        <p:nvSpPr>
          <p:cNvPr id="126" name="Shape 126"/>
          <p:cNvSpPr/>
          <p:nvPr/>
        </p:nvSpPr>
        <p:spPr>
          <a:xfrm>
            <a:off x="5549900" y="3246487"/>
            <a:ext cx="3175000" cy="3175001"/>
          </a:xfrm>
          <a:prstGeom prst="ellipse">
            <a:avLst/>
          </a:prstGeom>
          <a:solidFill>
            <a:srgbClr val="E0C100">
              <a:alpha val="49964"/>
            </a:srgbClr>
          </a:solidFill>
          <a:ln w="12700">
            <a:miter lim="400000"/>
          </a:ln>
        </p:spPr>
        <p:txBody>
          <a:bodyPr lIns="50800" tIns="50800" rIns="50800" bIns="50800" anchor="ctr"/>
          <a:lstStyle/>
          <a:p>
            <a:pPr>
              <a:defRPr sz="2400">
                <a:solidFill>
                  <a:srgbClr val="FFFFFF"/>
                </a:solidFill>
              </a:defRPr>
            </a:pPr>
          </a:p>
        </p:txBody>
      </p:sp>
      <p:sp>
        <p:nvSpPr>
          <p:cNvPr id="127" name="Shape 127"/>
          <p:cNvSpPr/>
          <p:nvPr/>
        </p:nvSpPr>
        <p:spPr>
          <a:xfrm>
            <a:off x="4324163" y="4635500"/>
            <a:ext cx="876674"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000">
                <a:latin typeface="Helvetica"/>
                <a:ea typeface="Helvetica"/>
                <a:cs typeface="Helvetica"/>
                <a:sym typeface="Helvetica"/>
              </a:defRPr>
            </a:lvl1pPr>
          </a:lstStyle>
          <a:p>
            <a:pPr/>
            <a:r>
              <a:t>Native</a:t>
            </a:r>
          </a:p>
        </p:txBody>
      </p:sp>
      <p:sp>
        <p:nvSpPr>
          <p:cNvPr id="128" name="Shape 128"/>
          <p:cNvSpPr/>
          <p:nvPr/>
        </p:nvSpPr>
        <p:spPr>
          <a:xfrm>
            <a:off x="5712841" y="4635500"/>
            <a:ext cx="918718"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000">
                <a:latin typeface="Helvetica"/>
                <a:ea typeface="Helvetica"/>
                <a:cs typeface="Helvetica"/>
                <a:sym typeface="Helvetica"/>
              </a:defRPr>
            </a:lvl1pPr>
          </a:lstStyle>
          <a:p>
            <a:pPr/>
            <a:r>
              <a:t>Hybrid</a:t>
            </a:r>
          </a:p>
        </p:txBody>
      </p:sp>
      <p:sp>
        <p:nvSpPr>
          <p:cNvPr id="129" name="Shape 129"/>
          <p:cNvSpPr/>
          <p:nvPr/>
        </p:nvSpPr>
        <p:spPr>
          <a:xfrm>
            <a:off x="7552903" y="4635500"/>
            <a:ext cx="438994"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000">
                <a:latin typeface="Helvetica"/>
                <a:ea typeface="Helvetica"/>
                <a:cs typeface="Helvetica"/>
                <a:sym typeface="Helvetica"/>
              </a:defRPr>
            </a:lvl1pPr>
          </a:lstStyle>
          <a:p>
            <a:pPr/>
            <a:r>
              <a:t>H5</a:t>
            </a:r>
          </a:p>
        </p:txBody>
      </p:sp>
      <p:sp>
        <p:nvSpPr>
          <p:cNvPr id="130" name="Shape 130"/>
          <p:cNvSpPr/>
          <p:nvPr/>
        </p:nvSpPr>
        <p:spPr>
          <a:xfrm>
            <a:off x="8509000" y="3994150"/>
            <a:ext cx="1067468" cy="0"/>
          </a:xfrm>
          <a:prstGeom prst="line">
            <a:avLst/>
          </a:prstGeom>
          <a:ln w="25400">
            <a:solidFill>
              <a:srgbClr val="000000"/>
            </a:solidFill>
            <a:miter lim="400000"/>
          </a:ln>
        </p:spPr>
        <p:txBody>
          <a:bodyPr lIns="50800" tIns="50800" rIns="50800" bIns="50800" anchor="ctr"/>
          <a:lstStyle/>
          <a:p>
            <a:pPr>
              <a:defRPr sz="2400"/>
            </a:pPr>
          </a:p>
        </p:txBody>
      </p:sp>
      <p:sp>
        <p:nvSpPr>
          <p:cNvPr id="131" name="Shape 131"/>
          <p:cNvSpPr/>
          <p:nvPr/>
        </p:nvSpPr>
        <p:spPr>
          <a:xfrm>
            <a:off x="9590379" y="3282949"/>
            <a:ext cx="2541932"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1600"/>
            </a:pPr>
            <a:r>
              <a:t>H5</a:t>
            </a:r>
          </a:p>
          <a:p>
            <a:pPr algn="l">
              <a:defRPr sz="1600"/>
            </a:pPr>
            <a:r>
              <a:t>语言:Javascript/css/HTML</a:t>
            </a:r>
          </a:p>
          <a:p>
            <a:pPr algn="l">
              <a:defRPr sz="1600"/>
            </a:pPr>
            <a:r>
              <a:t>容器:WebView</a:t>
            </a:r>
          </a:p>
          <a:p>
            <a:pPr algn="l">
              <a:defRPr sz="1600"/>
            </a:pPr>
            <a:r>
              <a:t>页面:Server</a:t>
            </a:r>
          </a:p>
        </p:txBody>
      </p:sp>
      <p:sp>
        <p:nvSpPr>
          <p:cNvPr id="132" name="Shape 132"/>
          <p:cNvSpPr/>
          <p:nvPr/>
        </p:nvSpPr>
        <p:spPr>
          <a:xfrm>
            <a:off x="1335369" y="3403599"/>
            <a:ext cx="142412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1600"/>
            </a:pPr>
            <a:r>
              <a:t>Native</a:t>
            </a:r>
          </a:p>
          <a:p>
            <a:pPr algn="l">
              <a:defRPr sz="1600"/>
            </a:pPr>
            <a:r>
              <a:t>语言:Java/OC</a:t>
            </a:r>
          </a:p>
          <a:p>
            <a:pPr algn="l">
              <a:defRPr sz="1600"/>
            </a:pPr>
            <a:r>
              <a:t>容器:OS</a:t>
            </a:r>
          </a:p>
          <a:p>
            <a:pPr algn="l">
              <a:defRPr sz="1600"/>
            </a:pPr>
            <a:r>
              <a:t>页面:本地</a:t>
            </a:r>
          </a:p>
        </p:txBody>
      </p:sp>
      <p:sp>
        <p:nvSpPr>
          <p:cNvPr id="133" name="Shape 133"/>
          <p:cNvSpPr/>
          <p:nvPr/>
        </p:nvSpPr>
        <p:spPr>
          <a:xfrm>
            <a:off x="2755900" y="4000500"/>
            <a:ext cx="1067468" cy="0"/>
          </a:xfrm>
          <a:prstGeom prst="line">
            <a:avLst/>
          </a:prstGeom>
          <a:ln w="25400">
            <a:solidFill>
              <a:srgbClr val="000000"/>
            </a:solidFill>
            <a:miter lim="400000"/>
          </a:ln>
        </p:spPr>
        <p:txBody>
          <a:bodyPr lIns="50800" tIns="50800" rIns="50800" bIns="50800" anchor="ctr"/>
          <a:lstStyle/>
          <a:p>
            <a:pPr>
              <a:defRPr sz="2400"/>
            </a:pPr>
          </a:p>
        </p:txBody>
      </p:sp>
      <p:sp>
        <p:nvSpPr>
          <p:cNvPr id="134" name="Shape 134"/>
          <p:cNvSpPr/>
          <p:nvPr/>
        </p:nvSpPr>
        <p:spPr>
          <a:xfrm>
            <a:off x="5018379" y="6985000"/>
            <a:ext cx="3388869" cy="1219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1600"/>
            </a:pPr>
            <a:r>
              <a:t>混合</a:t>
            </a:r>
          </a:p>
          <a:p>
            <a:pPr algn="l">
              <a:defRPr sz="1600"/>
            </a:pPr>
            <a:r>
              <a:t>语言:Javascript/css/HTML/OC/Java</a:t>
            </a:r>
          </a:p>
          <a:p>
            <a:pPr algn="l">
              <a:defRPr sz="1600"/>
            </a:pPr>
            <a:r>
              <a:t>容器:WebView</a:t>
            </a:r>
          </a:p>
          <a:p>
            <a:pPr algn="l">
              <a:defRPr sz="1600"/>
            </a:pPr>
            <a:r>
              <a:t>页面:本地/Server</a:t>
            </a:r>
          </a:p>
        </p:txBody>
      </p:sp>
      <p:sp>
        <p:nvSpPr>
          <p:cNvPr id="135" name="Shape 135"/>
          <p:cNvSpPr/>
          <p:nvPr/>
        </p:nvSpPr>
        <p:spPr>
          <a:xfrm>
            <a:off x="6171532" y="6050215"/>
            <a:ext cx="1" cy="1078992"/>
          </a:xfrm>
          <a:prstGeom prst="line">
            <a:avLst/>
          </a:prstGeom>
          <a:ln w="25400">
            <a:solidFill>
              <a:srgbClr val="000000"/>
            </a:solidFill>
            <a:miter lim="400000"/>
          </a:ln>
        </p:spPr>
        <p:txBody>
          <a:bodyPr lIns="50800" tIns="50800" rIns="50800" bIns="50800" anchor="ctr"/>
          <a:lstStyle/>
          <a:p>
            <a:pPr>
              <a:defRPr sz="2400"/>
            </a:pPr>
          </a:p>
        </p:txBody>
      </p:sp>
      <p:sp>
        <p:nvSpPr>
          <p:cNvPr id="136" name="Shape 136"/>
          <p:cNvSpPr/>
          <p:nvPr>
            <p:ph type="title"/>
          </p:nvPr>
        </p:nvSpPr>
        <p:spPr>
          <a:xfrm>
            <a:off x="-41077" y="7553"/>
            <a:ext cx="13086954" cy="1317080"/>
          </a:xfrm>
          <a:prstGeom prst="rect">
            <a:avLst/>
          </a:prstGeom>
        </p:spPr>
        <p:txBody>
          <a:bodyPr/>
          <a:lstStyle>
            <a:lvl1pPr>
              <a:defRPr sz="6000"/>
            </a:lvl1pPr>
          </a:lstStyle>
          <a:p>
            <a:pPr/>
            <a:r>
              <a:t>概览—什么是Hybrid?</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Shape 366"/>
          <p:cNvSpPr/>
          <p:nvPr>
            <p:ph type="title"/>
          </p:nvPr>
        </p:nvSpPr>
        <p:spPr>
          <a:xfrm>
            <a:off x="-41077" y="7553"/>
            <a:ext cx="13086954" cy="1317080"/>
          </a:xfrm>
          <a:prstGeom prst="rect">
            <a:avLst/>
          </a:prstGeom>
        </p:spPr>
        <p:txBody>
          <a:bodyPr/>
          <a:lstStyle>
            <a:lvl1pPr>
              <a:defRPr sz="5000"/>
            </a:lvl1pPr>
          </a:lstStyle>
          <a:p>
            <a:pPr/>
            <a:r>
              <a:t>容器</a:t>
            </a:r>
          </a:p>
        </p:txBody>
      </p:sp>
      <p:pic>
        <p:nvPicPr>
          <p:cNvPr id="367" name="屏幕快照 2016-07-16 下午12.08.19.png"/>
          <p:cNvPicPr>
            <a:picLocks noChangeAspect="1"/>
          </p:cNvPicPr>
          <p:nvPr/>
        </p:nvPicPr>
        <p:blipFill>
          <a:blip r:embed="rId2">
            <a:extLst/>
          </a:blip>
          <a:stretch>
            <a:fillRect/>
          </a:stretch>
        </p:blipFill>
        <p:spPr>
          <a:xfrm>
            <a:off x="7707510" y="1120030"/>
            <a:ext cx="4775201" cy="8470901"/>
          </a:xfrm>
          <a:prstGeom prst="rect">
            <a:avLst/>
          </a:prstGeom>
          <a:ln w="12700">
            <a:miter lim="400000"/>
          </a:ln>
        </p:spPr>
      </p:pic>
      <p:sp>
        <p:nvSpPr>
          <p:cNvPr id="368" name="Shape 368"/>
          <p:cNvSpPr/>
          <p:nvPr/>
        </p:nvSpPr>
        <p:spPr>
          <a:xfrm>
            <a:off x="1989832" y="1485900"/>
            <a:ext cx="3106936" cy="1270000"/>
          </a:xfrm>
          <a:prstGeom prst="rect">
            <a:avLst/>
          </a:prstGeom>
          <a:solidFill>
            <a:schemeClr val="accent2">
              <a:hueOff val="-2473793"/>
              <a:satOff val="-50209"/>
              <a:lumOff val="23543"/>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2400">
                <a:solidFill>
                  <a:srgbClr val="FFFFFF"/>
                </a:solidFill>
                <a:latin typeface="Helvetica"/>
                <a:ea typeface="Helvetica"/>
                <a:cs typeface="Helvetica"/>
                <a:sym typeface="Helvetica"/>
              </a:defRPr>
            </a:pPr>
            <a:r>
              <a:t>H5WebView</a:t>
            </a:r>
          </a:p>
          <a:p>
            <a:pPr>
              <a:defRPr sz="2400">
                <a:solidFill>
                  <a:srgbClr val="FFFFFF"/>
                </a:solidFill>
                <a:latin typeface="Helvetica"/>
                <a:ea typeface="Helvetica"/>
                <a:cs typeface="Helvetica"/>
                <a:sym typeface="Helvetica"/>
              </a:defRPr>
            </a:pPr>
            <a:r>
              <a:t>(iOS/Android)</a:t>
            </a:r>
          </a:p>
        </p:txBody>
      </p:sp>
      <p:sp>
        <p:nvSpPr>
          <p:cNvPr id="369" name="Shape 369"/>
          <p:cNvSpPr/>
          <p:nvPr/>
        </p:nvSpPr>
        <p:spPr>
          <a:xfrm>
            <a:off x="288031" y="3860800"/>
            <a:ext cx="3106937" cy="1270000"/>
          </a:xfrm>
          <a:prstGeom prst="rect">
            <a:avLst/>
          </a:prstGeom>
          <a:solidFill>
            <a:schemeClr val="accent2">
              <a:hueOff val="-2473793"/>
              <a:satOff val="-50209"/>
              <a:lumOff val="23543"/>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2400">
                <a:solidFill>
                  <a:srgbClr val="FFFFFF"/>
                </a:solidFill>
                <a:latin typeface="Helvetica"/>
                <a:ea typeface="Helvetica"/>
                <a:cs typeface="Helvetica"/>
                <a:sym typeface="Helvetica"/>
              </a:defRPr>
            </a:pPr>
            <a:r>
              <a:t>H5WebViewController</a:t>
            </a:r>
          </a:p>
          <a:p>
            <a:pPr>
              <a:defRPr sz="2400">
                <a:solidFill>
                  <a:srgbClr val="FFFFFF"/>
                </a:solidFill>
                <a:latin typeface="Helvetica"/>
                <a:ea typeface="Helvetica"/>
                <a:cs typeface="Helvetica"/>
                <a:sym typeface="Helvetica"/>
              </a:defRPr>
            </a:pPr>
            <a:r>
              <a:t>&lt;iOS&gt;</a:t>
            </a:r>
          </a:p>
        </p:txBody>
      </p:sp>
      <p:sp>
        <p:nvSpPr>
          <p:cNvPr id="370" name="Shape 370"/>
          <p:cNvSpPr/>
          <p:nvPr/>
        </p:nvSpPr>
        <p:spPr>
          <a:xfrm>
            <a:off x="3908871" y="3860800"/>
            <a:ext cx="3106937" cy="1270000"/>
          </a:xfrm>
          <a:prstGeom prst="rect">
            <a:avLst/>
          </a:prstGeom>
          <a:solidFill>
            <a:schemeClr val="accent2">
              <a:hueOff val="-2473793"/>
              <a:satOff val="-50209"/>
              <a:lumOff val="23543"/>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2400">
                <a:solidFill>
                  <a:srgbClr val="FFFFFF"/>
                </a:solidFill>
                <a:latin typeface="Helvetica"/>
                <a:ea typeface="Helvetica"/>
                <a:cs typeface="Helvetica"/>
                <a:sym typeface="Helvetica"/>
              </a:defRPr>
            </a:pPr>
            <a:r>
              <a:t>H5WebViewFragment</a:t>
            </a:r>
          </a:p>
          <a:p>
            <a:pPr>
              <a:defRPr sz="2400">
                <a:solidFill>
                  <a:srgbClr val="FFFFFF"/>
                </a:solidFill>
                <a:latin typeface="Helvetica"/>
                <a:ea typeface="Helvetica"/>
                <a:cs typeface="Helvetica"/>
                <a:sym typeface="Helvetica"/>
              </a:defRPr>
            </a:pPr>
            <a:r>
              <a:t>&lt;Android&gt;</a:t>
            </a:r>
          </a:p>
        </p:txBody>
      </p:sp>
      <p:sp>
        <p:nvSpPr>
          <p:cNvPr id="371" name="Shape 371"/>
          <p:cNvSpPr/>
          <p:nvPr/>
        </p:nvSpPr>
        <p:spPr>
          <a:xfrm>
            <a:off x="3908871" y="6032500"/>
            <a:ext cx="3106937" cy="1270000"/>
          </a:xfrm>
          <a:prstGeom prst="rect">
            <a:avLst/>
          </a:prstGeom>
          <a:solidFill>
            <a:schemeClr val="accent2">
              <a:hueOff val="-2473793"/>
              <a:satOff val="-50209"/>
              <a:lumOff val="23543"/>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2400">
                <a:solidFill>
                  <a:srgbClr val="FFFFFF"/>
                </a:solidFill>
                <a:latin typeface="Helvetica"/>
                <a:ea typeface="Helvetica"/>
                <a:cs typeface="Helvetica"/>
                <a:sym typeface="Helvetica"/>
              </a:defRPr>
            </a:pPr>
            <a:r>
              <a:t>H5WebViewActivity</a:t>
            </a:r>
          </a:p>
          <a:p>
            <a:pPr>
              <a:defRPr sz="2400">
                <a:solidFill>
                  <a:srgbClr val="FFFFFF"/>
                </a:solidFill>
                <a:latin typeface="Helvetica"/>
                <a:ea typeface="Helvetica"/>
                <a:cs typeface="Helvetica"/>
                <a:sym typeface="Helvetica"/>
              </a:defRPr>
            </a:pPr>
            <a:r>
              <a:t>&lt;Android&gt;</a:t>
            </a:r>
          </a:p>
        </p:txBody>
      </p:sp>
      <p:sp>
        <p:nvSpPr>
          <p:cNvPr id="372" name="Shape 372"/>
          <p:cNvSpPr/>
          <p:nvPr/>
        </p:nvSpPr>
        <p:spPr>
          <a:xfrm>
            <a:off x="3968805" y="2794305"/>
            <a:ext cx="1037069" cy="1037070"/>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73" name="Shape 373"/>
          <p:cNvSpPr/>
          <p:nvPr/>
        </p:nvSpPr>
        <p:spPr>
          <a:xfrm flipH="1">
            <a:off x="1905197" y="2773023"/>
            <a:ext cx="1079634" cy="1079634"/>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74" name="Shape 374"/>
          <p:cNvSpPr/>
          <p:nvPr/>
        </p:nvSpPr>
        <p:spPr>
          <a:xfrm>
            <a:off x="5348636" y="5130936"/>
            <a:ext cx="1" cy="888874"/>
          </a:xfrm>
          <a:prstGeom prst="line">
            <a:avLst/>
          </a:prstGeom>
          <a:ln w="25400">
            <a:solidFill>
              <a:srgbClr val="000000"/>
            </a:solidFill>
            <a:miter lim="400000"/>
            <a:tailEnd type="triangle"/>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6" name="Shape 376"/>
          <p:cNvSpPr/>
          <p:nvPr>
            <p:ph type="title"/>
          </p:nvPr>
        </p:nvSpPr>
        <p:spPr>
          <a:xfrm>
            <a:off x="-41077" y="7553"/>
            <a:ext cx="13086954" cy="1317080"/>
          </a:xfrm>
          <a:prstGeom prst="rect">
            <a:avLst/>
          </a:prstGeom>
        </p:spPr>
        <p:txBody>
          <a:bodyPr/>
          <a:lstStyle>
            <a:lvl1pPr>
              <a:defRPr sz="5000"/>
            </a:lvl1pPr>
          </a:lstStyle>
          <a:p>
            <a:pPr/>
            <a:r>
              <a:t>容器—导航栏</a:t>
            </a:r>
          </a:p>
        </p:txBody>
      </p:sp>
      <p:pic>
        <p:nvPicPr>
          <p:cNvPr id="377" name="屏幕快照 2016-07-16 下午12.08.19.png"/>
          <p:cNvPicPr>
            <a:picLocks noChangeAspect="1"/>
          </p:cNvPicPr>
          <p:nvPr/>
        </p:nvPicPr>
        <p:blipFill>
          <a:blip r:embed="rId2">
            <a:extLst/>
          </a:blip>
          <a:stretch>
            <a:fillRect/>
          </a:stretch>
        </p:blipFill>
        <p:spPr>
          <a:xfrm>
            <a:off x="7707510" y="1120030"/>
            <a:ext cx="4775201" cy="8470901"/>
          </a:xfrm>
          <a:prstGeom prst="rect">
            <a:avLst/>
          </a:prstGeom>
          <a:ln w="12700">
            <a:miter lim="400000"/>
          </a:ln>
        </p:spPr>
      </p:pic>
      <p:sp>
        <p:nvSpPr>
          <p:cNvPr id="378" name="Shape 378"/>
          <p:cNvSpPr/>
          <p:nvPr/>
        </p:nvSpPr>
        <p:spPr>
          <a:xfrm>
            <a:off x="154927" y="882649"/>
            <a:ext cx="7255887" cy="778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8611" indent="-458611" algn="l">
              <a:buSzPct val="100000"/>
              <a:buAutoNum type="arabicPeriod" startAt="1"/>
              <a:defRPr sz="2600"/>
            </a:pPr>
            <a:r>
              <a:t>为避免因JS加载失败导致的也没不能返回，建议使用Native的导航栏；</a:t>
            </a:r>
          </a:p>
          <a:p>
            <a:pPr algn="l">
              <a:defRPr sz="2600"/>
            </a:pPr>
          </a:p>
          <a:p>
            <a:pPr algn="l">
              <a:defRPr sz="2600"/>
            </a:pPr>
            <a:r>
              <a:t>2.  导航栏划分为左中右三部分，提供Hybrid API，让H5可以设置；</a:t>
            </a:r>
          </a:p>
          <a:p>
            <a:pPr algn="l">
              <a:defRPr sz="2600"/>
            </a:pPr>
          </a:p>
          <a:p>
            <a:pPr algn="l">
              <a:defRPr sz="2600"/>
            </a:pPr>
            <a:r>
              <a:t>3.  左侧返回按钮事件，用户点击返回之后，先要主动发送事件给页面，事件如果返回true，当作页面自己处理返回事件，否则框架层默认调用webview的goBack()函数，不能goback的时候，关闭当前容器；</a:t>
            </a:r>
          </a:p>
          <a:p>
            <a:pPr algn="l">
              <a:defRPr sz="2600"/>
            </a:pPr>
          </a:p>
          <a:p>
            <a:pPr algn="l">
              <a:defRPr sz="2600"/>
            </a:pPr>
            <a:r>
              <a:t>4. Android物理键的返回事件，要绑定到左上角的返回按钮；</a:t>
            </a:r>
          </a:p>
          <a:p>
            <a:pPr algn="l">
              <a:defRPr sz="2600"/>
            </a:pPr>
          </a:p>
          <a:p>
            <a:pPr algn="l">
              <a:defRPr sz="2600"/>
            </a:pPr>
            <a:r>
              <a:t>5. iOS的左滑返回事件，也要绑定到左上角的返回按钮；</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Shape 380"/>
          <p:cNvSpPr/>
          <p:nvPr>
            <p:ph type="title"/>
          </p:nvPr>
        </p:nvSpPr>
        <p:spPr>
          <a:xfrm>
            <a:off x="-41077" y="7553"/>
            <a:ext cx="13086954" cy="1317080"/>
          </a:xfrm>
          <a:prstGeom prst="rect">
            <a:avLst/>
          </a:prstGeom>
        </p:spPr>
        <p:txBody>
          <a:bodyPr/>
          <a:lstStyle>
            <a:lvl1pPr>
              <a:defRPr sz="5000"/>
            </a:lvl1pPr>
          </a:lstStyle>
          <a:p>
            <a:pPr/>
            <a:r>
              <a:t>容器—其他工作</a:t>
            </a:r>
          </a:p>
        </p:txBody>
      </p:sp>
      <p:pic>
        <p:nvPicPr>
          <p:cNvPr id="381" name="屏幕快照 2016-07-16 下午12.08.19.png"/>
          <p:cNvPicPr>
            <a:picLocks noChangeAspect="1"/>
          </p:cNvPicPr>
          <p:nvPr/>
        </p:nvPicPr>
        <p:blipFill>
          <a:blip r:embed="rId2">
            <a:extLst/>
          </a:blip>
          <a:stretch>
            <a:fillRect/>
          </a:stretch>
        </p:blipFill>
        <p:spPr>
          <a:xfrm>
            <a:off x="7707510" y="1120030"/>
            <a:ext cx="4775201" cy="8470901"/>
          </a:xfrm>
          <a:prstGeom prst="rect">
            <a:avLst/>
          </a:prstGeom>
          <a:ln w="12700">
            <a:miter lim="400000"/>
          </a:ln>
        </p:spPr>
      </p:pic>
      <p:sp>
        <p:nvSpPr>
          <p:cNvPr id="382" name="Shape 382"/>
          <p:cNvSpPr/>
          <p:nvPr/>
        </p:nvSpPr>
        <p:spPr>
          <a:xfrm>
            <a:off x="269227" y="863599"/>
            <a:ext cx="7255887" cy="622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600"/>
            </a:pPr>
            <a:r>
              <a:t>1. 容器还需处理加载过程中的loading，以及loading完成之后的UI界面调整</a:t>
            </a:r>
          </a:p>
          <a:p>
            <a:pPr algn="l">
              <a:defRPr sz="2600"/>
            </a:pPr>
          </a:p>
          <a:p>
            <a:pPr algn="l">
              <a:defRPr sz="2600"/>
            </a:pPr>
            <a:r>
              <a:t>2. 内存警告处理，unload不现实的WebView，显示的时候再reload</a:t>
            </a:r>
          </a:p>
          <a:p>
            <a:pPr algn="l">
              <a:defRPr sz="2600"/>
            </a:pPr>
          </a:p>
          <a:p>
            <a:pPr algn="l">
              <a:defRPr sz="2600"/>
            </a:pPr>
            <a:r>
              <a:t>3. 页面性能监控埋点</a:t>
            </a:r>
          </a:p>
          <a:p>
            <a:pPr algn="l">
              <a:defRPr sz="2600"/>
            </a:pPr>
          </a:p>
          <a:p>
            <a:pPr algn="l">
              <a:defRPr sz="2600"/>
            </a:pPr>
            <a:r>
              <a:t>4. 页面脚本注入与劫持防御</a:t>
            </a:r>
          </a:p>
          <a:p>
            <a:pPr algn="l">
              <a:defRPr sz="2600"/>
            </a:pPr>
          </a:p>
          <a:p>
            <a:pPr algn="l">
              <a:defRPr sz="2600"/>
            </a:pPr>
            <a:r>
              <a:t>5. API调用方的安全性检测</a:t>
            </a:r>
          </a:p>
          <a:p>
            <a:pPr algn="l">
              <a:defRPr sz="2600"/>
            </a:pPr>
          </a:p>
          <a:p>
            <a:pPr algn="l">
              <a:defRPr sz="2600"/>
            </a:pPr>
            <a:r>
              <a:t>6. 页面缓存管理</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Shape 384"/>
          <p:cNvSpPr/>
          <p:nvPr>
            <p:ph type="title"/>
          </p:nvPr>
        </p:nvSpPr>
        <p:spPr>
          <a:xfrm>
            <a:off x="-41077" y="7553"/>
            <a:ext cx="13086954" cy="1317080"/>
          </a:xfrm>
          <a:prstGeom prst="rect">
            <a:avLst/>
          </a:prstGeom>
        </p:spPr>
        <p:txBody>
          <a:bodyPr/>
          <a:lstStyle>
            <a:lvl1pPr>
              <a:defRPr sz="5000"/>
            </a:lvl1pPr>
          </a:lstStyle>
          <a:p>
            <a:pPr/>
            <a:r>
              <a:t>容器—iOS调试</a:t>
            </a:r>
          </a:p>
        </p:txBody>
      </p:sp>
      <p:pic>
        <p:nvPicPr>
          <p:cNvPr id="385" name="28089FA4-9FB3-4945-97D7-738E816050AA.png"/>
          <p:cNvPicPr>
            <a:picLocks noChangeAspect="1"/>
          </p:cNvPicPr>
          <p:nvPr/>
        </p:nvPicPr>
        <p:blipFill>
          <a:blip r:embed="rId2">
            <a:extLst/>
          </a:blip>
          <a:stretch>
            <a:fillRect/>
          </a:stretch>
        </p:blipFill>
        <p:spPr>
          <a:xfrm>
            <a:off x="1216471" y="1173748"/>
            <a:ext cx="10778113" cy="7050504"/>
          </a:xfrm>
          <a:prstGeom prst="rect">
            <a:avLst/>
          </a:prstGeom>
          <a:ln w="12700">
            <a:miter lim="400000"/>
          </a:ln>
        </p:spPr>
      </p:pic>
      <p:sp>
        <p:nvSpPr>
          <p:cNvPr id="386" name="Shape 386"/>
          <p:cNvSpPr/>
          <p:nvPr/>
        </p:nvSpPr>
        <p:spPr>
          <a:xfrm>
            <a:off x="1104734" y="8154669"/>
            <a:ext cx="9855532" cy="16992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20000"/>
              </a:lnSpc>
              <a:defRPr sz="2600"/>
            </a:pPr>
            <a:r>
              <a:t>1.XCode运行测试App；</a:t>
            </a:r>
          </a:p>
          <a:p>
            <a:pPr algn="l">
              <a:lnSpc>
                <a:spcPct val="120000"/>
              </a:lnSpc>
              <a:defRPr sz="2600"/>
            </a:pPr>
            <a:r>
              <a:t>2.Safari设置里面开启开发选项；</a:t>
            </a:r>
          </a:p>
          <a:p>
            <a:pPr algn="l">
              <a:lnSpc>
                <a:spcPct val="120000"/>
              </a:lnSpc>
              <a:defRPr sz="2600"/>
            </a:pPr>
            <a:r>
              <a:t>3.Safari-&gt;开发-&gt;当前Debug的设备-&gt;选择debug的WebView页面；</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8" name="Shape 388"/>
          <p:cNvSpPr/>
          <p:nvPr>
            <p:ph type="title"/>
          </p:nvPr>
        </p:nvSpPr>
        <p:spPr>
          <a:xfrm>
            <a:off x="-41077" y="7553"/>
            <a:ext cx="13086954" cy="1317080"/>
          </a:xfrm>
          <a:prstGeom prst="rect">
            <a:avLst/>
          </a:prstGeom>
        </p:spPr>
        <p:txBody>
          <a:bodyPr/>
          <a:lstStyle>
            <a:lvl1pPr>
              <a:defRPr sz="5000"/>
            </a:lvl1pPr>
          </a:lstStyle>
          <a:p>
            <a:pPr/>
            <a:r>
              <a:t>容器—Android调试</a:t>
            </a:r>
          </a:p>
        </p:txBody>
      </p:sp>
      <p:sp>
        <p:nvSpPr>
          <p:cNvPr id="389" name="Shape 389"/>
          <p:cNvSpPr/>
          <p:nvPr/>
        </p:nvSpPr>
        <p:spPr>
          <a:xfrm>
            <a:off x="1104734" y="8154669"/>
            <a:ext cx="10900483" cy="16992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sz="2600"/>
            </a:pPr>
            <a:r>
              <a:t>1.Chrome浏览器输入Chrome://inspect，需科学上网；</a:t>
            </a:r>
          </a:p>
          <a:p>
            <a:pPr algn="l">
              <a:lnSpc>
                <a:spcPct val="120000"/>
              </a:lnSpc>
              <a:defRPr sz="2600"/>
            </a:pPr>
            <a:r>
              <a:t>2.USB连接打开开发模式的Android 4.4及以上设备；</a:t>
            </a:r>
          </a:p>
          <a:p>
            <a:pPr algn="l">
              <a:lnSpc>
                <a:spcPct val="120000"/>
              </a:lnSpc>
              <a:defRPr sz="2600"/>
            </a:pPr>
            <a:r>
              <a:t>3.开发环境，设置setWebContentsDebuggingEnabled(</a:t>
            </a:r>
            <a:r>
              <a:rPr b="1">
                <a:solidFill>
                  <a:srgbClr val="011993"/>
                </a:solidFill>
                <a:latin typeface="Helvetica"/>
                <a:ea typeface="Helvetica"/>
                <a:cs typeface="Helvetica"/>
                <a:sym typeface="Helvetica"/>
              </a:rPr>
              <a:t>true</a:t>
            </a:r>
            <a:r>
              <a:t>);</a:t>
            </a:r>
          </a:p>
        </p:txBody>
      </p:sp>
      <p:pic>
        <p:nvPicPr>
          <p:cNvPr id="390" name="C62CFDFE-0AF2-4581-B91E-9B8DF5E8053D.png"/>
          <p:cNvPicPr>
            <a:picLocks noChangeAspect="1"/>
          </p:cNvPicPr>
          <p:nvPr/>
        </p:nvPicPr>
        <p:blipFill>
          <a:blip r:embed="rId2">
            <a:extLst/>
          </a:blip>
          <a:stretch>
            <a:fillRect/>
          </a:stretch>
        </p:blipFill>
        <p:spPr>
          <a:xfrm>
            <a:off x="762000" y="1239490"/>
            <a:ext cx="11480800" cy="6870701"/>
          </a:xfrm>
          <a:prstGeom prst="rect">
            <a:avLst/>
          </a:prstGeom>
          <a:ln w="12700">
            <a:miter lim="400000"/>
          </a:ln>
        </p:spPr>
      </p:pic>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2" name="Shape 392"/>
          <p:cNvSpPr/>
          <p:nvPr>
            <p:ph type="title"/>
          </p:nvPr>
        </p:nvSpPr>
        <p:spPr>
          <a:xfrm>
            <a:off x="-41077" y="7553"/>
            <a:ext cx="13086954" cy="1317080"/>
          </a:xfrm>
          <a:prstGeom prst="rect">
            <a:avLst/>
          </a:prstGeom>
        </p:spPr>
        <p:txBody>
          <a:bodyPr/>
          <a:lstStyle>
            <a:lvl1pPr>
              <a:defRPr sz="5000"/>
            </a:lvl1pPr>
          </a:lstStyle>
          <a:p>
            <a:pPr/>
            <a:r>
              <a:t>打包发布管理</a:t>
            </a:r>
          </a:p>
        </p:txBody>
      </p:sp>
      <p:sp>
        <p:nvSpPr>
          <p:cNvPr id="393" name="Shape 393"/>
          <p:cNvSpPr/>
          <p:nvPr/>
        </p:nvSpPr>
        <p:spPr>
          <a:xfrm>
            <a:off x="980427" y="749299"/>
            <a:ext cx="7255887" cy="873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600"/>
            </a:pPr>
            <a:r>
              <a:t>1. 离线包+增量机制；</a:t>
            </a:r>
          </a:p>
          <a:p>
            <a:pPr algn="l">
              <a:defRPr sz="2600"/>
            </a:pPr>
          </a:p>
          <a:p>
            <a:pPr algn="l">
              <a:defRPr sz="2600"/>
            </a:pPr>
            <a:r>
              <a:t>2. 离线包打入App包内，提交Store；</a:t>
            </a:r>
          </a:p>
          <a:p>
            <a:pPr algn="l">
              <a:defRPr sz="2600"/>
            </a:pPr>
          </a:p>
          <a:p>
            <a:pPr algn="l">
              <a:defRPr sz="2600"/>
            </a:pPr>
            <a:r>
              <a:t>3. 包内文件格式—7z压缩单个业务；</a:t>
            </a:r>
          </a:p>
          <a:p>
            <a:pPr algn="l">
              <a:defRPr sz="2600"/>
            </a:pPr>
          </a:p>
          <a:p>
            <a:pPr algn="l">
              <a:defRPr sz="2600"/>
            </a:pPr>
            <a:r>
              <a:t>4. 进入业务前，主线程解压业务；</a:t>
            </a:r>
          </a:p>
          <a:p>
            <a:pPr algn="l">
              <a:defRPr sz="2600"/>
            </a:pPr>
          </a:p>
          <a:p>
            <a:pPr algn="l">
              <a:defRPr sz="2600"/>
            </a:pPr>
            <a:r>
              <a:t>5. 解压业务之前，先解压依赖的公共包；</a:t>
            </a:r>
          </a:p>
          <a:p>
            <a:pPr algn="l">
              <a:defRPr sz="2600"/>
            </a:pPr>
          </a:p>
          <a:p>
            <a:pPr algn="l">
              <a:defRPr sz="2600"/>
            </a:pPr>
            <a:r>
              <a:t>6. 业务包解压完成之后，解压增量包；</a:t>
            </a:r>
          </a:p>
          <a:p>
            <a:pPr algn="l">
              <a:defRPr sz="2600"/>
            </a:pPr>
          </a:p>
          <a:p>
            <a:pPr algn="l">
              <a:defRPr sz="2600"/>
            </a:pPr>
            <a:r>
              <a:t>7. 增量包解压之后，清空webview缓存；</a:t>
            </a:r>
          </a:p>
          <a:p>
            <a:pPr algn="l">
              <a:defRPr sz="2600"/>
            </a:pPr>
          </a:p>
          <a:p>
            <a:pPr algn="l">
              <a:defRPr sz="2600"/>
            </a:pPr>
            <a:r>
              <a:t>9. 增量按照版本区分；</a:t>
            </a:r>
          </a:p>
          <a:p>
            <a:pPr algn="l">
              <a:defRPr sz="2600"/>
            </a:pPr>
          </a:p>
          <a:p>
            <a:pPr algn="l">
              <a:defRPr sz="2600"/>
            </a:pPr>
            <a:r>
              <a:t>10. 查分增量算法；</a:t>
            </a:r>
          </a:p>
          <a:p>
            <a:pPr algn="l">
              <a:defRPr sz="2600"/>
            </a:pPr>
          </a:p>
          <a:p>
            <a:pPr algn="l">
              <a:defRPr sz="2600"/>
            </a:pPr>
            <a:r>
              <a:t>11. 增量下载安装统计；</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5" name="Shape 395"/>
          <p:cNvSpPr/>
          <p:nvPr>
            <p:ph type="title"/>
          </p:nvPr>
        </p:nvSpPr>
        <p:spPr>
          <a:xfrm>
            <a:off x="-41077" y="7553"/>
            <a:ext cx="13086954" cy="1317080"/>
          </a:xfrm>
          <a:prstGeom prst="rect">
            <a:avLst/>
          </a:prstGeom>
        </p:spPr>
        <p:txBody>
          <a:bodyPr/>
          <a:lstStyle>
            <a:lvl1pPr>
              <a:defRPr sz="5000"/>
            </a:lvl1pPr>
          </a:lstStyle>
          <a:p>
            <a:pPr/>
            <a:r>
              <a:t>打包发布管理—直连vs本地</a:t>
            </a:r>
          </a:p>
        </p:txBody>
      </p:sp>
      <p:graphicFrame>
        <p:nvGraphicFramePr>
          <p:cNvPr id="396" name="Table 396"/>
          <p:cNvGraphicFramePr/>
          <p:nvPr/>
        </p:nvGraphicFramePr>
        <p:xfrm>
          <a:off x="1140941" y="1868555"/>
          <a:ext cx="11142018" cy="2852689"/>
        </p:xfrm>
        <a:graphic xmlns:a="http://schemas.openxmlformats.org/drawingml/2006/main">
          <a:graphicData uri="http://schemas.openxmlformats.org/drawingml/2006/table">
            <a:tbl>
              <a:tblPr firstCol="0" firstRow="1" lastCol="0" lastRow="0" bandCol="0" bandRow="0" rtl="0">
                <a:tableStyleId>{C7B018BB-80A7-4F77-B60F-C8B233D01FF8}</a:tableStyleId>
              </a:tblPr>
              <a:tblGrid>
                <a:gridCol w="2457785"/>
                <a:gridCol w="4383569"/>
                <a:gridCol w="4287963"/>
              </a:tblGrid>
              <a:tr h="473331">
                <a:tc>
                  <a:txBody>
                    <a:bodyPr/>
                    <a:lstStyle/>
                    <a:p>
                      <a:pPr defTabSz="914400">
                        <a:tabLst>
                          <a:tab pos="1181100" algn="l"/>
                        </a:tabLst>
                        <a:defRPr b="0" sz="2600">
                          <a:effectLst>
                            <a:outerShdw sx="100000" sy="100000" kx="0" ky="0" algn="b" rotWithShape="0" blurRad="25400" dist="25400" dir="5400000">
                              <a:srgbClr val="000000">
                                <a:alpha val="60000"/>
                              </a:srgbClr>
                            </a:outerShdw>
                          </a:effectLst>
                          <a:sym typeface="Helvetica"/>
                        </a:defRPr>
                      </a:pPr>
                    </a:p>
                  </a:txBody>
                  <a:tcPr marL="50800" marR="50800" marT="50800" marB="50800" anchor="ctr" anchorCtr="0" horzOverflow="overflow"/>
                </a:tc>
                <a:tc>
                  <a:txBody>
                    <a:bodyPr/>
                    <a:lstStyle/>
                    <a:p>
                      <a:pPr defTabSz="914400">
                        <a:tabLst>
                          <a:tab pos="1181100" algn="l"/>
                        </a:tabLst>
                        <a:defRPr b="0">
                          <a:solidFill>
                            <a:srgbClr val="000000"/>
                          </a:solidFill>
                        </a:defRPr>
                      </a:pPr>
                      <a:r>
                        <a:rPr sz="2600">
                          <a:solidFill>
                            <a:srgbClr val="FFFFFF"/>
                          </a:solidFill>
                          <a:effectLst>
                            <a:outerShdw sx="100000" sy="100000" kx="0" ky="0" algn="b" rotWithShape="0" blurRad="25400" dist="25400" dir="5400000">
                              <a:srgbClr val="000000">
                                <a:alpha val="60000"/>
                              </a:srgbClr>
                            </a:outerShdw>
                          </a:effectLst>
                          <a:sym typeface="Helvetica"/>
                        </a:rPr>
                        <a:t>本地</a:t>
                      </a:r>
                    </a:p>
                  </a:txBody>
                  <a:tcPr marL="50800" marR="50800" marT="50800" marB="50800" anchor="ctr" anchorCtr="0" horzOverflow="overflow"/>
                </a:tc>
                <a:tc>
                  <a:txBody>
                    <a:bodyPr/>
                    <a:lstStyle/>
                    <a:p>
                      <a:pPr defTabSz="914400">
                        <a:tabLst>
                          <a:tab pos="1181100" algn="l"/>
                        </a:tabLst>
                        <a:defRPr b="0">
                          <a:solidFill>
                            <a:srgbClr val="000000"/>
                          </a:solidFill>
                        </a:defRPr>
                      </a:pPr>
                      <a:r>
                        <a:rPr sz="2600">
                          <a:solidFill>
                            <a:srgbClr val="FFFFFF"/>
                          </a:solidFill>
                          <a:effectLst>
                            <a:outerShdw sx="100000" sy="100000" kx="0" ky="0" algn="b" rotWithShape="0" blurRad="25400" dist="25400" dir="5400000">
                              <a:srgbClr val="000000">
                                <a:alpha val="60000"/>
                              </a:srgbClr>
                            </a:outerShdw>
                          </a:effectLst>
                          <a:sym typeface="Helvetica"/>
                        </a:rPr>
                        <a:t>HTTP直连</a:t>
                      </a:r>
                    </a:p>
                  </a:txBody>
                  <a:tcPr marL="50800" marR="50800" marT="50800" marB="50800" anchor="ctr" anchorCtr="0" horzOverflow="overflow"/>
                </a:tc>
              </a:tr>
              <a:tr h="473331">
                <a:tc>
                  <a:txBody>
                    <a:bodyPr/>
                    <a:lstStyle/>
                    <a:p>
                      <a:pPr defTabSz="914400"/>
                      <a:r>
                        <a:rPr sz="2600">
                          <a:latin typeface="Helvetica"/>
                          <a:ea typeface="Helvetica"/>
                          <a:cs typeface="Helvetica"/>
                          <a:sym typeface="Helvetica"/>
                        </a:rPr>
                        <a:t>加载时间</a:t>
                      </a:r>
                    </a:p>
                  </a:txBody>
                  <a:tcPr marL="50800" marR="50800" marT="50800" marB="50800" anchor="ctr" anchorCtr="0" horzOverflow="overflow">
                    <a:lnL w="12700">
                      <a:solidFill>
                        <a:srgbClr val="606060"/>
                      </a:solidFill>
                      <a:miter lim="400000"/>
                    </a:lnL>
                  </a:tcPr>
                </a:tc>
                <a:tc>
                  <a:txBody>
                    <a:bodyPr/>
                    <a:lstStyle/>
                    <a:p>
                      <a:pPr defTabSz="914400"/>
                      <a:r>
                        <a:rPr sz="2600">
                          <a:latin typeface="Helvetica"/>
                          <a:ea typeface="Helvetica"/>
                          <a:cs typeface="Helvetica"/>
                          <a:sym typeface="Helvetica"/>
                        </a:rPr>
                        <a:t>快</a:t>
                      </a:r>
                    </a:p>
                  </a:txBody>
                  <a:tcPr marL="50800" marR="50800" marT="50800" marB="50800" anchor="ctr" anchorCtr="0" horzOverflow="overflow"/>
                </a:tc>
                <a:tc>
                  <a:txBody>
                    <a:bodyPr/>
                    <a:lstStyle/>
                    <a:p>
                      <a:pPr defTabSz="914400"/>
                      <a:r>
                        <a:rPr sz="2600">
                          <a:latin typeface="Helvetica"/>
                          <a:ea typeface="Helvetica"/>
                          <a:cs typeface="Helvetica"/>
                          <a:sym typeface="Helvetica"/>
                        </a:rPr>
                        <a:t>慢</a:t>
                      </a:r>
                    </a:p>
                  </a:txBody>
                  <a:tcPr marL="50800" marR="50800" marT="50800" marB="50800" anchor="ctr" anchorCtr="0" horzOverflow="overflow">
                    <a:lnR w="12700">
                      <a:solidFill>
                        <a:srgbClr val="606060"/>
                      </a:solidFill>
                      <a:miter lim="400000"/>
                    </a:lnR>
                  </a:tcPr>
                </a:tc>
              </a:tr>
              <a:tr h="473331">
                <a:tc>
                  <a:txBody>
                    <a:bodyPr/>
                    <a:lstStyle/>
                    <a:p>
                      <a:pPr defTabSz="914400"/>
                      <a:r>
                        <a:rPr sz="2600">
                          <a:latin typeface="Helvetica"/>
                          <a:ea typeface="Helvetica"/>
                          <a:cs typeface="Helvetica"/>
                          <a:sym typeface="Helvetica"/>
                        </a:rPr>
                        <a:t>加载成功率</a:t>
                      </a:r>
                    </a:p>
                  </a:txBody>
                  <a:tcPr marL="50800" marR="50800" marT="50800" marB="50800" anchor="ctr" anchorCtr="0" horzOverflow="overflow">
                    <a:lnL w="12700">
                      <a:solidFill>
                        <a:srgbClr val="606060"/>
                      </a:solidFill>
                      <a:miter lim="400000"/>
                    </a:lnL>
                  </a:tcPr>
                </a:tc>
                <a:tc>
                  <a:txBody>
                    <a:bodyPr/>
                    <a:lstStyle/>
                    <a:p>
                      <a:pPr defTabSz="914400"/>
                      <a:r>
                        <a:rPr sz="2600">
                          <a:latin typeface="Helvetica"/>
                          <a:ea typeface="Helvetica"/>
                          <a:cs typeface="Helvetica"/>
                          <a:sym typeface="Helvetica"/>
                        </a:rPr>
                        <a:t>98%</a:t>
                      </a:r>
                    </a:p>
                  </a:txBody>
                  <a:tcPr marL="50800" marR="50800" marT="50800" marB="50800" anchor="ctr" anchorCtr="0" horzOverflow="overflow"/>
                </a:tc>
                <a:tc>
                  <a:txBody>
                    <a:bodyPr/>
                    <a:lstStyle/>
                    <a:p>
                      <a:pPr defTabSz="914400"/>
                      <a:r>
                        <a:rPr sz="2600">
                          <a:latin typeface="Helvetica"/>
                          <a:ea typeface="Helvetica"/>
                          <a:cs typeface="Helvetica"/>
                          <a:sym typeface="Helvetica"/>
                        </a:rPr>
                        <a:t>91%</a:t>
                      </a:r>
                    </a:p>
                  </a:txBody>
                  <a:tcPr marL="50800" marR="50800" marT="50800" marB="50800" anchor="ctr" anchorCtr="0" horzOverflow="overflow">
                    <a:lnR w="12700">
                      <a:solidFill>
                        <a:srgbClr val="606060"/>
                      </a:solidFill>
                      <a:miter lim="400000"/>
                    </a:lnR>
                  </a:tcPr>
                </a:tc>
              </a:tr>
              <a:tr h="473331">
                <a:tc>
                  <a:txBody>
                    <a:bodyPr/>
                    <a:lstStyle/>
                    <a:p>
                      <a:pPr defTabSz="914400"/>
                      <a:r>
                        <a:rPr sz="2600">
                          <a:latin typeface="Helvetica"/>
                          <a:ea typeface="Helvetica"/>
                          <a:cs typeface="Helvetica"/>
                          <a:sym typeface="Helvetica"/>
                        </a:rPr>
                        <a:t>劫持</a:t>
                      </a:r>
                    </a:p>
                  </a:txBody>
                  <a:tcPr marL="50800" marR="50800" marT="50800" marB="50800" anchor="ctr" anchorCtr="0" horzOverflow="overflow">
                    <a:lnL w="12700">
                      <a:solidFill>
                        <a:srgbClr val="606060"/>
                      </a:solidFill>
                      <a:miter lim="400000"/>
                    </a:lnL>
                  </a:tcPr>
                </a:tc>
                <a:tc>
                  <a:txBody>
                    <a:bodyPr/>
                    <a:lstStyle/>
                    <a:p>
                      <a:pPr defTabSz="914400"/>
                      <a:r>
                        <a:rPr sz="2600">
                          <a:latin typeface="Helvetica"/>
                          <a:ea typeface="Helvetica"/>
                          <a:cs typeface="Helvetica"/>
                          <a:sym typeface="Helvetica"/>
                        </a:rPr>
                        <a:t>只有DNS劫持</a:t>
                      </a:r>
                    </a:p>
                  </a:txBody>
                  <a:tcPr marL="50800" marR="50800" marT="50800" marB="50800" anchor="ctr" anchorCtr="0" horzOverflow="overflow"/>
                </a:tc>
                <a:tc>
                  <a:txBody>
                    <a:bodyPr/>
                    <a:lstStyle/>
                    <a:p>
                      <a:pPr defTabSz="914400"/>
                      <a:r>
                        <a:rPr sz="2600">
                          <a:latin typeface="Helvetica"/>
                          <a:ea typeface="Helvetica"/>
                          <a:cs typeface="Helvetica"/>
                          <a:sym typeface="Helvetica"/>
                        </a:rPr>
                        <a:t>2-3%</a:t>
                      </a:r>
                    </a:p>
                  </a:txBody>
                  <a:tcPr marL="50800" marR="50800" marT="50800" marB="50800" anchor="ctr" anchorCtr="0" horzOverflow="overflow">
                    <a:lnR w="12700">
                      <a:solidFill>
                        <a:srgbClr val="606060"/>
                      </a:solidFill>
                      <a:miter lim="400000"/>
                    </a:lnR>
                  </a:tcPr>
                </a:tc>
              </a:tr>
              <a:tr h="473331">
                <a:tc>
                  <a:txBody>
                    <a:bodyPr/>
                    <a:lstStyle/>
                    <a:p>
                      <a:pPr defTabSz="914400"/>
                      <a:r>
                        <a:rPr sz="2600">
                          <a:latin typeface="Helvetica"/>
                          <a:ea typeface="Helvetica"/>
                          <a:cs typeface="Helvetica"/>
                          <a:sym typeface="Helvetica"/>
                        </a:rPr>
                        <a:t>更新</a:t>
                      </a:r>
                    </a:p>
                  </a:txBody>
                  <a:tcPr marL="50800" marR="50800" marT="50800" marB="50800" anchor="ctr" anchorCtr="0" horzOverflow="overflow">
                    <a:lnL w="12700">
                      <a:solidFill>
                        <a:srgbClr val="606060"/>
                      </a:solidFill>
                      <a:miter lim="400000"/>
                    </a:lnL>
                  </a:tcPr>
                </a:tc>
                <a:tc>
                  <a:txBody>
                    <a:bodyPr/>
                    <a:lstStyle/>
                    <a:p>
                      <a:pPr defTabSz="914400"/>
                      <a:r>
                        <a:rPr sz="2600">
                          <a:latin typeface="Helvetica"/>
                          <a:ea typeface="Helvetica"/>
                          <a:cs typeface="Helvetica"/>
                          <a:sym typeface="Helvetica"/>
                        </a:rPr>
                        <a:t>依靠增量</a:t>
                      </a:r>
                    </a:p>
                  </a:txBody>
                  <a:tcPr marL="50800" marR="50800" marT="50800" marB="50800" anchor="ctr" anchorCtr="0" horzOverflow="overflow"/>
                </a:tc>
                <a:tc>
                  <a:txBody>
                    <a:bodyPr/>
                    <a:lstStyle/>
                    <a:p>
                      <a:pPr defTabSz="914400"/>
                      <a:r>
                        <a:rPr sz="2600">
                          <a:latin typeface="Helvetica"/>
                          <a:ea typeface="Helvetica"/>
                          <a:cs typeface="Helvetica"/>
                          <a:sym typeface="Helvetica"/>
                        </a:rPr>
                        <a:t>实时</a:t>
                      </a:r>
                    </a:p>
                  </a:txBody>
                  <a:tcPr marL="50800" marR="50800" marT="50800" marB="50800" anchor="ctr" anchorCtr="0" horzOverflow="overflow">
                    <a:lnR w="12700">
                      <a:solidFill>
                        <a:srgbClr val="606060"/>
                      </a:solidFill>
                      <a:miter lim="400000"/>
                    </a:lnR>
                  </a:tcPr>
                </a:tc>
              </a:tr>
              <a:tr h="473331">
                <a:tc>
                  <a:txBody>
                    <a:bodyPr/>
                    <a:lstStyle/>
                    <a:p>
                      <a:pPr defTabSz="914400"/>
                      <a:r>
                        <a:rPr sz="2600">
                          <a:latin typeface="Helvetica"/>
                          <a:ea typeface="Helvetica"/>
                          <a:cs typeface="Helvetica"/>
                          <a:sym typeface="Helvetica"/>
                        </a:rPr>
                        <a:t>Size占用</a:t>
                      </a:r>
                    </a:p>
                  </a:txBody>
                  <a:tcPr marL="50800" marR="50800" marT="50800" marB="50800" anchor="ctr" anchorCtr="0" horzOverflow="overflow">
                    <a:lnL w="12700">
                      <a:solidFill>
                        <a:srgbClr val="606060"/>
                      </a:solidFill>
                      <a:miter lim="400000"/>
                    </a:lnL>
                    <a:lnB w="12700">
                      <a:solidFill>
                        <a:srgbClr val="606060"/>
                      </a:solidFill>
                      <a:miter lim="400000"/>
                    </a:lnB>
                  </a:tcPr>
                </a:tc>
                <a:tc>
                  <a:txBody>
                    <a:bodyPr/>
                    <a:lstStyle/>
                    <a:p>
                      <a:pPr defTabSz="914400"/>
                      <a:r>
                        <a:rPr sz="2600">
                          <a:latin typeface="Helvetica"/>
                          <a:ea typeface="Helvetica"/>
                          <a:cs typeface="Helvetica"/>
                          <a:sym typeface="Helvetica"/>
                        </a:rPr>
                        <a:t>小</a:t>
                      </a:r>
                    </a:p>
                  </a:txBody>
                  <a:tcPr marL="50800" marR="50800" marT="50800" marB="50800" anchor="ctr" anchorCtr="0" horzOverflow="overflow">
                    <a:lnB w="12700">
                      <a:solidFill>
                        <a:srgbClr val="606060"/>
                      </a:solidFill>
                      <a:miter lim="400000"/>
                    </a:lnB>
                  </a:tcPr>
                </a:tc>
                <a:tc>
                  <a:txBody>
                    <a:bodyPr/>
                    <a:lstStyle/>
                    <a:p>
                      <a:pPr defTabSz="914400"/>
                      <a:r>
                        <a:rPr sz="2600">
                          <a:latin typeface="Helvetica"/>
                          <a:ea typeface="Helvetica"/>
                          <a:cs typeface="Helvetica"/>
                          <a:sym typeface="Helvetica"/>
                        </a:rPr>
                        <a:t>无</a:t>
                      </a:r>
                    </a:p>
                  </a:txBody>
                  <a:tcPr marL="50800" marR="50800" marT="50800" marB="50800" anchor="ctr" anchorCtr="0" horzOverflow="overflow">
                    <a:lnR w="12700">
                      <a:solidFill>
                        <a:srgbClr val="606060"/>
                      </a:solidFill>
                      <a:miter lim="400000"/>
                    </a:lnR>
                    <a:lnB w="12700">
                      <a:solidFill>
                        <a:srgbClr val="606060"/>
                      </a:solidFill>
                      <a:miter lim="400000"/>
                    </a:lnB>
                  </a:tcPr>
                </a:tc>
              </a:tr>
            </a:tbl>
          </a:graphicData>
        </a:graphic>
      </p:graphicFrame>
      <p:sp>
        <p:nvSpPr>
          <p:cNvPr id="397" name="Shape 397"/>
          <p:cNvSpPr/>
          <p:nvPr/>
        </p:nvSpPr>
        <p:spPr>
          <a:xfrm>
            <a:off x="1098169" y="5057774"/>
            <a:ext cx="6663818" cy="26860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50000"/>
              </a:lnSpc>
              <a:defRPr sz="2600"/>
            </a:pPr>
            <a:r>
              <a:t>1.营销活动类业务，使用HTTP直连；</a:t>
            </a:r>
          </a:p>
          <a:p>
            <a:pPr algn="l">
              <a:lnSpc>
                <a:spcPct val="150000"/>
              </a:lnSpc>
              <a:defRPr sz="2600"/>
            </a:pPr>
            <a:r>
              <a:t>2. 用户量使用量少的业务，使用HTTP直连；</a:t>
            </a:r>
          </a:p>
          <a:p>
            <a:pPr algn="l">
              <a:lnSpc>
                <a:spcPct val="150000"/>
              </a:lnSpc>
              <a:defRPr sz="2600"/>
            </a:pPr>
            <a:r>
              <a:t>3. 变更频繁的，使用HTTP直连；</a:t>
            </a:r>
          </a:p>
          <a:p>
            <a:pPr algn="l">
              <a:lnSpc>
                <a:spcPct val="150000"/>
              </a:lnSpc>
              <a:defRPr sz="2600"/>
            </a:pPr>
            <a:r>
              <a:t>4.其它业务驱动的产品，使用本地打包；</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9" name="Shape 399"/>
          <p:cNvSpPr/>
          <p:nvPr>
            <p:ph type="title"/>
          </p:nvPr>
        </p:nvSpPr>
        <p:spPr>
          <a:xfrm>
            <a:off x="-41077" y="7553"/>
            <a:ext cx="13086954" cy="1317080"/>
          </a:xfrm>
          <a:prstGeom prst="rect">
            <a:avLst/>
          </a:prstGeom>
        </p:spPr>
        <p:txBody>
          <a:bodyPr/>
          <a:lstStyle>
            <a:lvl1pPr>
              <a:defRPr sz="5000"/>
            </a:lvl1pPr>
          </a:lstStyle>
          <a:p>
            <a:pPr/>
            <a:r>
              <a:t>打包发布管理—安装包</a:t>
            </a:r>
          </a:p>
        </p:txBody>
      </p:sp>
      <p:pic>
        <p:nvPicPr>
          <p:cNvPr id="400" name="屏幕快照 2016-07-16 下午7.09.15.png"/>
          <p:cNvPicPr>
            <a:picLocks noChangeAspect="1"/>
          </p:cNvPicPr>
          <p:nvPr/>
        </p:nvPicPr>
        <p:blipFill>
          <a:blip r:embed="rId2">
            <a:extLst/>
          </a:blip>
          <a:stretch>
            <a:fillRect/>
          </a:stretch>
        </p:blipFill>
        <p:spPr>
          <a:xfrm>
            <a:off x="1515020" y="1312316"/>
            <a:ext cx="9677401" cy="5537201"/>
          </a:xfrm>
          <a:prstGeom prst="rect">
            <a:avLst/>
          </a:prstGeom>
          <a:ln w="12700">
            <a:miter lim="400000"/>
          </a:ln>
        </p:spPr>
      </p:pic>
      <p:sp>
        <p:nvSpPr>
          <p:cNvPr id="401" name="Shape 401"/>
          <p:cNvSpPr/>
          <p:nvPr/>
        </p:nvSpPr>
        <p:spPr>
          <a:xfrm>
            <a:off x="1465961" y="6711949"/>
            <a:ext cx="10416896" cy="339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35000" indent="-635000" algn="l">
              <a:lnSpc>
                <a:spcPct val="150000"/>
              </a:lnSpc>
              <a:buSzPct val="100000"/>
              <a:buAutoNum type="arabicPeriod" startAt="1"/>
              <a:defRPr sz="2600"/>
            </a:pPr>
            <a:r>
              <a:t>打包到App包内，加载速度开，基本无劫持；</a:t>
            </a:r>
          </a:p>
          <a:p>
            <a:pPr marL="635000" indent="-635000" algn="l">
              <a:lnSpc>
                <a:spcPct val="150000"/>
              </a:lnSpc>
              <a:buSzPct val="100000"/>
              <a:buAutoNum type="arabicPeriod" startAt="1"/>
              <a:defRPr sz="2600"/>
            </a:pPr>
            <a:r>
              <a:t>使用7z压缩业务文件，比zip压缩比高20-30%左右；</a:t>
            </a:r>
          </a:p>
          <a:p>
            <a:pPr marL="635000" indent="-635000" algn="l">
              <a:lnSpc>
                <a:spcPct val="150000"/>
              </a:lnSpc>
              <a:buSzPct val="100000"/>
              <a:buAutoNum type="arabicPeriod" startAt="1"/>
              <a:defRPr sz="2600"/>
            </a:pPr>
            <a:r>
              <a:t>单个业务压缩，而不是一整个压缩包，整个压缩包太大，解压慢；</a:t>
            </a:r>
          </a:p>
          <a:p>
            <a:pPr marL="635000" indent="-635000" algn="l">
              <a:lnSpc>
                <a:spcPct val="150000"/>
              </a:lnSpc>
              <a:buSzPct val="100000"/>
              <a:buAutoNum type="arabicPeriod" startAt="1"/>
              <a:defRPr sz="2600"/>
            </a:pPr>
            <a:r>
              <a:t>方便按需解压，不使用的业务不解压；</a:t>
            </a:r>
          </a:p>
          <a:p>
            <a:pPr marL="635000" indent="-635000" algn="l">
              <a:lnSpc>
                <a:spcPct val="150000"/>
              </a:lnSpc>
              <a:buSzPct val="100000"/>
              <a:buAutoNum type="arabicPeriod" startAt="1"/>
              <a:defRPr sz="2600"/>
            </a:pPr>
            <a:r>
              <a:t>方便按照单个业务发布增量包；</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3" name="Shape 403"/>
          <p:cNvSpPr/>
          <p:nvPr>
            <p:ph type="title"/>
          </p:nvPr>
        </p:nvSpPr>
        <p:spPr>
          <a:xfrm>
            <a:off x="-41077" y="7553"/>
            <a:ext cx="13086954" cy="1317080"/>
          </a:xfrm>
          <a:prstGeom prst="rect">
            <a:avLst/>
          </a:prstGeom>
        </p:spPr>
        <p:txBody>
          <a:bodyPr/>
          <a:lstStyle>
            <a:lvl1pPr>
              <a:defRPr sz="5000"/>
            </a:lvl1pPr>
          </a:lstStyle>
          <a:p>
            <a:pPr/>
            <a:r>
              <a:t>打包发布管理—安装包解压</a:t>
            </a:r>
          </a:p>
        </p:txBody>
      </p:sp>
      <p:sp>
        <p:nvSpPr>
          <p:cNvPr id="404" name="Shape 404"/>
          <p:cNvSpPr/>
          <p:nvPr/>
        </p:nvSpPr>
        <p:spPr>
          <a:xfrm>
            <a:off x="691261" y="812800"/>
            <a:ext cx="7802482" cy="762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5000" indent="-635000" algn="l">
              <a:lnSpc>
                <a:spcPct val="150000"/>
              </a:lnSpc>
              <a:buSzPct val="100000"/>
              <a:buAutoNum type="arabicPeriod" startAt="1"/>
              <a:defRPr sz="2600"/>
            </a:pPr>
            <a:r>
              <a:t>全部在主线程中完成，非主操作无法避免同步问题；</a:t>
            </a:r>
          </a:p>
          <a:p>
            <a:pPr marL="635000" indent="-635000" algn="l">
              <a:lnSpc>
                <a:spcPct val="150000"/>
              </a:lnSpc>
              <a:buSzPct val="100000"/>
              <a:buAutoNum type="arabicPeriod" startAt="1"/>
              <a:defRPr sz="2600"/>
            </a:pPr>
            <a:r>
              <a:t>Android 7z/zip解压效率奇高；</a:t>
            </a:r>
          </a:p>
          <a:p>
            <a:pPr marL="635000" indent="-635000" algn="l">
              <a:lnSpc>
                <a:spcPct val="150000"/>
              </a:lnSpc>
              <a:buSzPct val="100000"/>
              <a:buAutoNum type="arabicPeriod" startAt="1"/>
              <a:defRPr sz="2600"/>
            </a:pPr>
            <a:r>
              <a:t>7z包在1MB以内，用户基本无感知；</a:t>
            </a:r>
          </a:p>
          <a:p>
            <a:pPr marL="635000" indent="-635000" algn="l">
              <a:lnSpc>
                <a:spcPct val="150000"/>
              </a:lnSpc>
              <a:buSzPct val="100000"/>
              <a:buAutoNum type="arabicPeriod" startAt="1"/>
              <a:defRPr sz="2600"/>
            </a:pPr>
            <a:r>
              <a:t>7z包太大&lt;文件数量太多&gt;，业务要考虑拆分；</a:t>
            </a:r>
          </a:p>
          <a:p>
            <a:pPr marL="635000" indent="-635000" algn="l">
              <a:lnSpc>
                <a:spcPct val="150000"/>
              </a:lnSpc>
              <a:buSzPct val="100000"/>
              <a:buAutoNum type="arabicPeriod" startAt="1"/>
              <a:defRPr sz="2600"/>
            </a:pPr>
            <a:r>
              <a:t>清空缓存iOS在webview加载完成之后，立即reload，用户无感知；</a:t>
            </a:r>
          </a:p>
          <a:p>
            <a:pPr marL="635000" indent="-635000" algn="l">
              <a:lnSpc>
                <a:spcPct val="150000"/>
              </a:lnSpc>
              <a:buSzPct val="100000"/>
              <a:buAutoNum type="arabicPeriod" startAt="1"/>
              <a:defRPr sz="2600"/>
            </a:pPr>
            <a:r>
              <a:t>清空缓存android使用webview.clearCache()；</a:t>
            </a:r>
          </a:p>
          <a:p>
            <a:pPr marL="635000" indent="-635000" algn="l">
              <a:lnSpc>
                <a:spcPct val="150000"/>
              </a:lnSpc>
              <a:buSzPct val="100000"/>
              <a:buAutoNum type="arabicPeriod" startAt="1"/>
              <a:defRPr sz="2600"/>
            </a:pPr>
            <a:r>
              <a:t>每个版本webapp的工作目录建议不相同，避免脏数据；</a:t>
            </a:r>
          </a:p>
          <a:p>
            <a:pPr marL="635000" indent="-635000" algn="l">
              <a:lnSpc>
                <a:spcPct val="150000"/>
              </a:lnSpc>
              <a:buSzPct val="100000"/>
              <a:buAutoNum type="arabicPeriod" startAt="1"/>
              <a:defRPr sz="2600"/>
            </a:pPr>
            <a:r>
              <a:t>webapp解压操作记录，也按照版本区分；</a:t>
            </a:r>
          </a:p>
        </p:txBody>
      </p:sp>
      <p:pic>
        <p:nvPicPr>
          <p:cNvPr id="405" name="屏幕快照 2016-07-16 下午7.30.45.png"/>
          <p:cNvPicPr>
            <a:picLocks noChangeAspect="1"/>
          </p:cNvPicPr>
          <p:nvPr/>
        </p:nvPicPr>
        <p:blipFill>
          <a:blip r:embed="rId2">
            <a:extLst/>
          </a:blip>
          <a:stretch>
            <a:fillRect/>
          </a:stretch>
        </p:blipFill>
        <p:spPr>
          <a:xfrm>
            <a:off x="8305382" y="1202851"/>
            <a:ext cx="4686623" cy="8647934"/>
          </a:xfrm>
          <a:prstGeom prst="rect">
            <a:avLst/>
          </a:prstGeom>
          <a:ln w="12700">
            <a:miter lim="400000"/>
          </a:ln>
        </p:spPr>
      </p:pic>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7" name="Shape 407"/>
          <p:cNvSpPr/>
          <p:nvPr>
            <p:ph type="title"/>
          </p:nvPr>
        </p:nvSpPr>
        <p:spPr>
          <a:xfrm>
            <a:off x="-41077" y="7553"/>
            <a:ext cx="13086954" cy="1317080"/>
          </a:xfrm>
          <a:prstGeom prst="rect">
            <a:avLst/>
          </a:prstGeom>
        </p:spPr>
        <p:txBody>
          <a:bodyPr/>
          <a:lstStyle>
            <a:lvl1pPr>
              <a:defRPr sz="5000"/>
            </a:lvl1pPr>
          </a:lstStyle>
          <a:p>
            <a:pPr/>
            <a:r>
              <a:t>打包发布管理—增量包流程</a:t>
            </a:r>
          </a:p>
        </p:txBody>
      </p:sp>
      <p:pic>
        <p:nvPicPr>
          <p:cNvPr id="408" name="屏幕快照 2016-07-16 下午9.13.10.png"/>
          <p:cNvPicPr>
            <a:picLocks noChangeAspect="1"/>
          </p:cNvPicPr>
          <p:nvPr/>
        </p:nvPicPr>
        <p:blipFill>
          <a:blip r:embed="rId2">
            <a:extLst/>
          </a:blip>
          <a:stretch>
            <a:fillRect/>
          </a:stretch>
        </p:blipFill>
        <p:spPr>
          <a:xfrm>
            <a:off x="2740769" y="1524942"/>
            <a:ext cx="4076701" cy="7315201"/>
          </a:xfrm>
          <a:prstGeom prst="rect">
            <a:avLst/>
          </a:prstGeom>
          <a:ln w="12700">
            <a:miter lim="400000"/>
          </a:ln>
        </p:spPr>
      </p:pic>
      <p:pic>
        <p:nvPicPr>
          <p:cNvPr id="409" name="屏幕快照 2016-07-16 下午9.13.16.png"/>
          <p:cNvPicPr>
            <a:picLocks noChangeAspect="1"/>
          </p:cNvPicPr>
          <p:nvPr/>
        </p:nvPicPr>
        <p:blipFill>
          <a:blip r:embed="rId3">
            <a:extLst/>
          </a:blip>
          <a:stretch>
            <a:fillRect/>
          </a:stretch>
        </p:blipFill>
        <p:spPr>
          <a:xfrm>
            <a:off x="7562949" y="1537642"/>
            <a:ext cx="3759201" cy="5359401"/>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08"/>
                                        </p:tgtEl>
                                        <p:attrNameLst>
                                          <p:attrName>style.visibility</p:attrName>
                                        </p:attrNameLst>
                                      </p:cBhvr>
                                      <p:to>
                                        <p:strVal val="visible"/>
                                      </p:to>
                                    </p:set>
                                    <p:anim calcmode="lin" valueType="num">
                                      <p:cBhvr>
                                        <p:cTn id="7" dur="2500" fill="hold"/>
                                        <p:tgtEl>
                                          <p:spTgt spid="408"/>
                                        </p:tgtEl>
                                        <p:attrNameLst>
                                          <p:attrName>ppt_w</p:attrName>
                                        </p:attrNameLst>
                                      </p:cBhvr>
                                      <p:tavLst>
                                        <p:tav tm="0">
                                          <p:val>
                                            <p:fltVal val="0"/>
                                          </p:val>
                                        </p:tav>
                                        <p:tav tm="100000">
                                          <p:val>
                                            <p:strVal val="#ppt_w"/>
                                          </p:val>
                                        </p:tav>
                                      </p:tavLst>
                                    </p:anim>
                                    <p:anim calcmode="lin" valueType="num">
                                      <p:cBhvr>
                                        <p:cTn id="8" dur="2500" fill="hold"/>
                                        <p:tgtEl>
                                          <p:spTgt spid="40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409"/>
                                        </p:tgtEl>
                                        <p:attrNameLst>
                                          <p:attrName>style.visibility</p:attrName>
                                        </p:attrNameLst>
                                      </p:cBhvr>
                                      <p:to>
                                        <p:strVal val="visible"/>
                                      </p:to>
                                    </p:set>
                                    <p:anim calcmode="lin" valueType="num">
                                      <p:cBhvr>
                                        <p:cTn id="13" dur="2500" fill="hold"/>
                                        <p:tgtEl>
                                          <p:spTgt spid="409"/>
                                        </p:tgtEl>
                                        <p:attrNameLst>
                                          <p:attrName>ppt_w</p:attrName>
                                        </p:attrNameLst>
                                      </p:cBhvr>
                                      <p:tavLst>
                                        <p:tav tm="0">
                                          <p:val>
                                            <p:fltVal val="0"/>
                                          </p:val>
                                        </p:tav>
                                        <p:tav tm="100000">
                                          <p:val>
                                            <p:strVal val="#ppt_w"/>
                                          </p:val>
                                        </p:tav>
                                      </p:tavLst>
                                    </p:anim>
                                    <p:anim calcmode="lin" valueType="num">
                                      <p:cBhvr>
                                        <p:cTn id="14" dur="2500" fill="hold"/>
                                        <p:tgtEl>
                                          <p:spTgt spid="40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8" grpId="1"/>
      <p:bldP build="whole" bldLvl="1" animBg="1" rev="0" advAuto="0" spid="409" grpId="2"/>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138" name="Table 138"/>
          <p:cNvGraphicFramePr/>
          <p:nvPr/>
        </p:nvGraphicFramePr>
        <p:xfrm>
          <a:off x="1426716" y="1630486"/>
          <a:ext cx="10597654" cy="5518821"/>
        </p:xfrm>
        <a:graphic xmlns:a="http://schemas.openxmlformats.org/drawingml/2006/main">
          <a:graphicData uri="http://schemas.openxmlformats.org/drawingml/2006/table">
            <a:tbl>
              <a:tblPr firstCol="0" firstRow="1" lastCol="0" lastRow="0" bandCol="0" bandRow="1" rtl="0">
                <a:tableStyleId>{EEE7283C-3CF3-47DC-8721-378D4A62B228}</a:tableStyleId>
              </a:tblPr>
              <a:tblGrid>
                <a:gridCol w="2646238"/>
                <a:gridCol w="2646238"/>
                <a:gridCol w="2646238"/>
                <a:gridCol w="2646238"/>
              </a:tblGrid>
              <a:tr h="458843">
                <a:tc>
                  <a:txBody>
                    <a:bodyPr/>
                    <a:lstStyle/>
                    <a:p>
                      <a:pPr defTabSz="914400">
                        <a:tabLst>
                          <a:tab pos="1181100" algn="l"/>
                        </a:tabLst>
                        <a:defRPr sz="1600">
                          <a:effectLst>
                            <a:outerShdw sx="100000" sy="100000" kx="0" ky="0" algn="b" rotWithShape="0" blurRad="25400" dist="25400" dir="5400000">
                              <a:srgbClr val="000000">
                                <a:alpha val="60000"/>
                              </a:srgbClr>
                            </a:outerShdw>
                          </a:effectLst>
                          <a:sym typeface="Helvetica"/>
                        </a:defRPr>
                      </a:pPr>
                    </a:p>
                  </a:txBody>
                  <a:tcPr marL="50800" marR="50800" marT="50800" marB="50800" anchor="ctr" anchorCtr="0" horzOverflow="overflow">
                    <a:lnL w="12700">
                      <a:solidFill>
                        <a:srgbClr val="255D0A"/>
                      </a:solidFill>
                      <a:miter lim="400000"/>
                    </a:lnL>
                    <a:lnT w="12700">
                      <a:solidFill>
                        <a:srgbClr val="255D0A"/>
                      </a:solidFill>
                      <a:miter lim="400000"/>
                    </a:lnT>
                    <a:solidFill>
                      <a:schemeClr val="accent2">
                        <a:hueOff val="-2473793"/>
                        <a:satOff val="-50209"/>
                        <a:lumOff val="23543"/>
                      </a:schemeClr>
                    </a:solidFill>
                  </a:tcPr>
                </a:tc>
                <a:tc>
                  <a:txBody>
                    <a:bodyPr/>
                    <a:lstStyle/>
                    <a:p>
                      <a:pPr defTabSz="914400">
                        <a:tabLst>
                          <a:tab pos="1181100" algn="l"/>
                        </a:tabLst>
                        <a:defRPr b="0">
                          <a:solidFill>
                            <a:srgbClr val="000000"/>
                          </a:solidFill>
                        </a:defRPr>
                      </a:pPr>
                      <a:r>
                        <a:rPr b="1" sz="1600">
                          <a:solidFill>
                            <a:srgbClr val="FFFFFF"/>
                          </a:solidFill>
                          <a:effectLst>
                            <a:outerShdw sx="100000" sy="100000" kx="0" ky="0" algn="b" rotWithShape="0" blurRad="25400" dist="25400" dir="5400000">
                              <a:srgbClr val="000000">
                                <a:alpha val="60000"/>
                              </a:srgbClr>
                            </a:outerShdw>
                          </a:effectLst>
                          <a:sym typeface="Helvetica"/>
                        </a:rPr>
                        <a:t>Native</a:t>
                      </a:r>
                    </a:p>
                  </a:txBody>
                  <a:tcPr marL="50800" marR="50800" marT="50800" marB="50800" anchor="ctr" anchorCtr="0" horzOverflow="overflow">
                    <a:lnT w="12700">
                      <a:solidFill>
                        <a:srgbClr val="255D0A"/>
                      </a:solidFill>
                      <a:miter lim="400000"/>
                    </a:lnT>
                    <a:solidFill>
                      <a:schemeClr val="accent2">
                        <a:hueOff val="-2473793"/>
                        <a:satOff val="-50209"/>
                        <a:lumOff val="23543"/>
                      </a:schemeClr>
                    </a:solidFill>
                  </a:tcPr>
                </a:tc>
                <a:tc>
                  <a:txBody>
                    <a:bodyPr/>
                    <a:lstStyle/>
                    <a:p>
                      <a:pPr defTabSz="914400">
                        <a:tabLst>
                          <a:tab pos="1181100" algn="l"/>
                        </a:tabLst>
                        <a:defRPr b="0">
                          <a:solidFill>
                            <a:srgbClr val="000000"/>
                          </a:solidFill>
                        </a:defRPr>
                      </a:pPr>
                      <a:r>
                        <a:rPr b="1" sz="1600">
                          <a:solidFill>
                            <a:srgbClr val="FFFFFF"/>
                          </a:solidFill>
                          <a:effectLst>
                            <a:outerShdw sx="100000" sy="100000" kx="0" ky="0" algn="b" rotWithShape="0" blurRad="25400" dist="25400" dir="5400000">
                              <a:srgbClr val="000000">
                                <a:alpha val="60000"/>
                              </a:srgbClr>
                            </a:outerShdw>
                          </a:effectLst>
                          <a:sym typeface="Helvetica"/>
                        </a:rPr>
                        <a:t>Hybrid</a:t>
                      </a:r>
                    </a:p>
                  </a:txBody>
                  <a:tcPr marL="50800" marR="50800" marT="50800" marB="50800" anchor="ctr" anchorCtr="0" horzOverflow="overflow">
                    <a:lnT w="12700">
                      <a:solidFill>
                        <a:srgbClr val="255D0A"/>
                      </a:solidFill>
                      <a:miter lim="400000"/>
                    </a:lnT>
                    <a:solidFill>
                      <a:schemeClr val="accent2">
                        <a:hueOff val="-2473793"/>
                        <a:satOff val="-50209"/>
                        <a:lumOff val="23543"/>
                      </a:schemeClr>
                    </a:solidFill>
                  </a:tcPr>
                </a:tc>
                <a:tc>
                  <a:txBody>
                    <a:bodyPr/>
                    <a:lstStyle/>
                    <a:p>
                      <a:pPr defTabSz="914400">
                        <a:tabLst>
                          <a:tab pos="1181100" algn="l"/>
                        </a:tabLst>
                        <a:defRPr b="0">
                          <a:solidFill>
                            <a:srgbClr val="000000"/>
                          </a:solidFill>
                        </a:defRPr>
                      </a:pPr>
                      <a:r>
                        <a:rPr b="1" sz="1600">
                          <a:solidFill>
                            <a:srgbClr val="FFFFFF"/>
                          </a:solidFill>
                          <a:effectLst>
                            <a:outerShdw sx="100000" sy="100000" kx="0" ky="0" algn="b" rotWithShape="0" blurRad="25400" dist="25400" dir="5400000">
                              <a:srgbClr val="000000">
                                <a:alpha val="60000"/>
                              </a:srgbClr>
                            </a:outerShdw>
                          </a:effectLst>
                          <a:sym typeface="Helvetica"/>
                        </a:rPr>
                        <a:t>Web</a:t>
                      </a:r>
                    </a:p>
                  </a:txBody>
                  <a:tcPr marL="50800" marR="50800" marT="50800" marB="50800" anchor="ctr" anchorCtr="0" horzOverflow="overflow">
                    <a:lnR w="12700">
                      <a:solidFill>
                        <a:srgbClr val="255D0A"/>
                      </a:solidFill>
                      <a:miter lim="400000"/>
                    </a:lnR>
                    <a:lnT w="12700">
                      <a:solidFill>
                        <a:srgbClr val="255D0A"/>
                      </a:solidFill>
                      <a:miter lim="400000"/>
                    </a:lnT>
                    <a:solidFill>
                      <a:schemeClr val="accent2">
                        <a:hueOff val="-2473793"/>
                        <a:satOff val="-50209"/>
                        <a:lumOff val="23543"/>
                      </a:schemeClr>
                    </a:solidFill>
                  </a:tcPr>
                </a:tc>
              </a:tr>
              <a:tr h="458843">
                <a:tc gridSpan="4">
                  <a:txBody>
                    <a:bodyPr/>
                    <a:lstStyle/>
                    <a:p>
                      <a:pPr defTabSz="914400"/>
                      <a:r>
                        <a:rPr sz="1600"/>
                        <a:t>开发</a:t>
                      </a:r>
                    </a:p>
                  </a:txBody>
                  <a:tcPr marL="50800" marR="50800" marT="50800" marB="50800" anchor="ctr" anchorCtr="0" horzOverflow="overflow">
                    <a:lnL w="12700">
                      <a:solidFill>
                        <a:srgbClr val="255D0A"/>
                      </a:solidFill>
                      <a:miter lim="400000"/>
                    </a:lnL>
                    <a:lnR w="12700">
                      <a:solidFill>
                        <a:srgbClr val="255D0A"/>
                      </a:solidFill>
                      <a:miter lim="400000"/>
                    </a:lnR>
                  </a:tcPr>
                </a:tc>
                <a:tc hMerge="1">
                  <a:tcPr/>
                </a:tc>
                <a:tc hMerge="1">
                  <a:tcPr/>
                </a:tc>
                <a:tc hMerge="1">
                  <a:tcPr/>
                </a:tc>
              </a:tr>
              <a:tr h="458843">
                <a:tc>
                  <a:txBody>
                    <a:bodyPr/>
                    <a:lstStyle/>
                    <a:p>
                      <a:pPr defTabSz="914400"/>
                      <a:r>
                        <a:rPr sz="1600"/>
                        <a:t>语言</a:t>
                      </a:r>
                    </a:p>
                  </a:txBody>
                  <a:tcPr marL="50800" marR="50800" marT="50800" marB="50800" anchor="ctr" anchorCtr="0" horzOverflow="overflow">
                    <a:lnL w="12700">
                      <a:solidFill>
                        <a:srgbClr val="255D0A"/>
                      </a:solidFill>
                      <a:miter lim="400000"/>
                    </a:lnL>
                    <a:solidFill>
                      <a:srgbClr val="DCDEE0"/>
                    </a:solidFill>
                  </a:tcPr>
                </a:tc>
                <a:tc>
                  <a:txBody>
                    <a:bodyPr/>
                    <a:lstStyle/>
                    <a:p>
                      <a:pPr defTabSz="914400"/>
                      <a:r>
                        <a:rPr sz="1600"/>
                        <a:t>OC/Swift/Java</a:t>
                      </a:r>
                    </a:p>
                  </a:txBody>
                  <a:tcPr marL="50800" marR="50800" marT="50800" marB="50800" anchor="ctr" anchorCtr="0" horzOverflow="overflow">
                    <a:solidFill>
                      <a:srgbClr val="DCDEE0"/>
                    </a:solidFill>
                  </a:tcPr>
                </a:tc>
                <a:tc>
                  <a:txBody>
                    <a:bodyPr/>
                    <a:lstStyle/>
                    <a:p>
                      <a:pPr defTabSz="914400"/>
                      <a:r>
                        <a:rPr sz="1600"/>
                        <a:t>Javascript/HTML/CSS</a:t>
                      </a:r>
                    </a:p>
                  </a:txBody>
                  <a:tcPr marL="50800" marR="50800" marT="50800" marB="50800" anchor="ctr" anchorCtr="0" horzOverflow="overflow">
                    <a:solidFill>
                      <a:srgbClr val="DCDEE0"/>
                    </a:solidFill>
                  </a:tcPr>
                </a:tc>
                <a:tc>
                  <a:txBody>
                    <a:bodyPr/>
                    <a:lstStyle/>
                    <a:p>
                      <a:pPr defTabSz="914400"/>
                      <a:r>
                        <a:rPr sz="1600"/>
                        <a:t>Javascript/HTML/CSS</a:t>
                      </a:r>
                    </a:p>
                  </a:txBody>
                  <a:tcPr marL="50800" marR="50800" marT="50800" marB="50800" anchor="ctr" anchorCtr="0" horzOverflow="overflow">
                    <a:lnR w="12700">
                      <a:solidFill>
                        <a:srgbClr val="255D0A"/>
                      </a:solidFill>
                      <a:miter lim="400000"/>
                    </a:lnR>
                    <a:solidFill>
                      <a:srgbClr val="DCDEE0"/>
                    </a:solidFill>
                  </a:tcPr>
                </a:tc>
              </a:tr>
              <a:tr h="458843">
                <a:tc>
                  <a:txBody>
                    <a:bodyPr/>
                    <a:lstStyle/>
                    <a:p>
                      <a:pPr defTabSz="914400"/>
                      <a:r>
                        <a:rPr sz="1600"/>
                        <a:t>开发效率</a:t>
                      </a:r>
                    </a:p>
                  </a:txBody>
                  <a:tcPr marL="50800" marR="50800" marT="50800" marB="50800" anchor="ctr" anchorCtr="0" horzOverflow="overflow">
                    <a:lnL w="12700">
                      <a:solidFill>
                        <a:srgbClr val="255D0A"/>
                      </a:solidFill>
                      <a:miter lim="400000"/>
                    </a:lnL>
                    <a:solidFill>
                      <a:srgbClr val="DCDEE0"/>
                    </a:solidFill>
                  </a:tcPr>
                </a:tc>
                <a:tc>
                  <a:txBody>
                    <a:bodyPr/>
                    <a:lstStyle/>
                    <a:p>
                      <a:pPr defTabSz="914400"/>
                      <a:r>
                        <a:rPr sz="1600"/>
                        <a:t>低</a:t>
                      </a:r>
                    </a:p>
                  </a:txBody>
                  <a:tcPr marL="50800" marR="50800" marT="50800" marB="50800" anchor="ctr" anchorCtr="0" horzOverflow="overflow">
                    <a:solidFill>
                      <a:srgbClr val="DCDEE0"/>
                    </a:solidFill>
                  </a:tcPr>
                </a:tc>
                <a:tc>
                  <a:txBody>
                    <a:bodyPr/>
                    <a:lstStyle/>
                    <a:p>
                      <a:pPr defTabSz="914400"/>
                      <a:r>
                        <a:rPr sz="1600"/>
                        <a:t>较高</a:t>
                      </a:r>
                    </a:p>
                  </a:txBody>
                  <a:tcPr marL="50800" marR="50800" marT="50800" marB="50800" anchor="ctr" anchorCtr="0" horzOverflow="overflow">
                    <a:solidFill>
                      <a:srgbClr val="DCDEE0"/>
                    </a:solidFill>
                  </a:tcPr>
                </a:tc>
                <a:tc>
                  <a:txBody>
                    <a:bodyPr/>
                    <a:lstStyle/>
                    <a:p>
                      <a:pPr defTabSz="914400"/>
                      <a:r>
                        <a:rPr sz="1600"/>
                        <a:t>高</a:t>
                      </a:r>
                    </a:p>
                  </a:txBody>
                  <a:tcPr marL="50800" marR="50800" marT="50800" marB="50800" anchor="ctr" anchorCtr="0" horzOverflow="overflow">
                    <a:lnR w="12700">
                      <a:solidFill>
                        <a:srgbClr val="255D0A"/>
                      </a:solidFill>
                      <a:miter lim="400000"/>
                    </a:lnR>
                    <a:solidFill>
                      <a:srgbClr val="DCDEE0"/>
                    </a:solidFill>
                  </a:tcPr>
                </a:tc>
              </a:tr>
              <a:tr h="458843">
                <a:tc gridSpan="4">
                  <a:txBody>
                    <a:bodyPr/>
                    <a:lstStyle/>
                    <a:p>
                      <a:pPr defTabSz="914400"/>
                      <a:r>
                        <a:rPr sz="1600"/>
                        <a:t>App特性</a:t>
                      </a:r>
                    </a:p>
                  </a:txBody>
                  <a:tcPr marL="50800" marR="50800" marT="50800" marB="50800" anchor="ctr" anchorCtr="0" horzOverflow="overflow">
                    <a:lnL w="12700">
                      <a:solidFill>
                        <a:srgbClr val="255D0A"/>
                      </a:solidFill>
                      <a:miter lim="400000"/>
                    </a:lnL>
                    <a:lnR w="12700">
                      <a:solidFill>
                        <a:srgbClr val="255D0A"/>
                      </a:solidFill>
                      <a:miter lim="400000"/>
                    </a:lnR>
                  </a:tcPr>
                </a:tc>
                <a:tc hMerge="1">
                  <a:tcPr/>
                </a:tc>
                <a:tc hMerge="1">
                  <a:tcPr/>
                </a:tc>
                <a:tc hMerge="1">
                  <a:tcPr/>
                </a:tc>
              </a:tr>
              <a:tr h="458843">
                <a:tc>
                  <a:txBody>
                    <a:bodyPr/>
                    <a:lstStyle/>
                    <a:p>
                      <a:pPr defTabSz="914400"/>
                      <a:r>
                        <a:rPr sz="1600"/>
                        <a:t>图像渲染</a:t>
                      </a:r>
                    </a:p>
                  </a:txBody>
                  <a:tcPr marL="50800" marR="50800" marT="50800" marB="50800" anchor="ctr" anchorCtr="0" horzOverflow="overflow">
                    <a:lnL w="12700">
                      <a:solidFill>
                        <a:srgbClr val="255D0A"/>
                      </a:solidFill>
                      <a:miter lim="400000"/>
                    </a:lnL>
                    <a:solidFill>
                      <a:srgbClr val="DCDEE0"/>
                    </a:solidFill>
                  </a:tcPr>
                </a:tc>
                <a:tc>
                  <a:txBody>
                    <a:bodyPr/>
                    <a:lstStyle/>
                    <a:p>
                      <a:pPr defTabSz="914400"/>
                      <a:r>
                        <a:rPr sz="1600"/>
                        <a:t>Native API渲染</a:t>
                      </a:r>
                    </a:p>
                  </a:txBody>
                  <a:tcPr marL="50800" marR="50800" marT="50800" marB="50800" anchor="ctr" anchorCtr="0" horzOverflow="overflow">
                    <a:solidFill>
                      <a:srgbClr val="DCDEE0"/>
                    </a:solidFill>
                  </a:tcPr>
                </a:tc>
                <a:tc>
                  <a:txBody>
                    <a:bodyPr/>
                    <a:lstStyle/>
                    <a:p>
                      <a:pPr defTabSz="914400"/>
                      <a:r>
                        <a:rPr sz="1600"/>
                        <a:t>WebView DOM</a:t>
                      </a:r>
                    </a:p>
                  </a:txBody>
                  <a:tcPr marL="50800" marR="50800" marT="50800" marB="50800" anchor="ctr" anchorCtr="0" horzOverflow="overflow">
                    <a:solidFill>
                      <a:srgbClr val="DCDEE0"/>
                    </a:solidFill>
                  </a:tcPr>
                </a:tc>
                <a:tc>
                  <a:txBody>
                    <a:bodyPr/>
                    <a:lstStyle/>
                    <a:p>
                      <a:pPr defTabSz="914400"/>
                      <a:r>
                        <a:rPr sz="1600"/>
                        <a:t>WebView DOM</a:t>
                      </a:r>
                    </a:p>
                  </a:txBody>
                  <a:tcPr marL="50800" marR="50800" marT="50800" marB="50800" anchor="ctr" anchorCtr="0" horzOverflow="overflow">
                    <a:lnR w="12700">
                      <a:solidFill>
                        <a:srgbClr val="255D0A"/>
                      </a:solidFill>
                      <a:miter lim="400000"/>
                    </a:lnR>
                    <a:solidFill>
                      <a:srgbClr val="DCDEE0"/>
                    </a:solidFill>
                  </a:tcPr>
                </a:tc>
              </a:tr>
              <a:tr h="458843">
                <a:tc>
                  <a:txBody>
                    <a:bodyPr/>
                    <a:lstStyle/>
                    <a:p>
                      <a:pPr defTabSz="914400"/>
                      <a:r>
                        <a:rPr sz="1600"/>
                        <a:t>性能</a:t>
                      </a:r>
                    </a:p>
                  </a:txBody>
                  <a:tcPr marL="50800" marR="50800" marT="50800" marB="50800" anchor="ctr" anchorCtr="0" horzOverflow="overflow">
                    <a:lnL w="12700">
                      <a:solidFill>
                        <a:srgbClr val="255D0A"/>
                      </a:solidFill>
                      <a:miter lim="400000"/>
                    </a:lnL>
                    <a:solidFill>
                      <a:srgbClr val="DCDEE0"/>
                    </a:solidFill>
                  </a:tcPr>
                </a:tc>
                <a:tc>
                  <a:txBody>
                    <a:bodyPr/>
                    <a:lstStyle/>
                    <a:p>
                      <a:pPr defTabSz="914400"/>
                      <a:r>
                        <a:rPr sz="1600"/>
                        <a:t>快</a:t>
                      </a:r>
                    </a:p>
                  </a:txBody>
                  <a:tcPr marL="50800" marR="50800" marT="50800" marB="50800" anchor="ctr" anchorCtr="0" horzOverflow="overflow">
                    <a:solidFill>
                      <a:srgbClr val="DCDEE0"/>
                    </a:solidFill>
                  </a:tcPr>
                </a:tc>
                <a:tc>
                  <a:txBody>
                    <a:bodyPr/>
                    <a:lstStyle/>
                    <a:p>
                      <a:pPr defTabSz="914400"/>
                      <a:r>
                        <a:rPr sz="1600"/>
                        <a:t>一般</a:t>
                      </a:r>
                    </a:p>
                  </a:txBody>
                  <a:tcPr marL="50800" marR="50800" marT="50800" marB="50800" anchor="ctr" anchorCtr="0" horzOverflow="overflow">
                    <a:solidFill>
                      <a:srgbClr val="DCDEE0"/>
                    </a:solidFill>
                  </a:tcPr>
                </a:tc>
                <a:tc>
                  <a:txBody>
                    <a:bodyPr/>
                    <a:lstStyle/>
                    <a:p>
                      <a:pPr defTabSz="914400"/>
                      <a:r>
                        <a:rPr sz="1600"/>
                        <a:t>慢</a:t>
                      </a:r>
                    </a:p>
                  </a:txBody>
                  <a:tcPr marL="50800" marR="50800" marT="50800" marB="50800" anchor="ctr" anchorCtr="0" horzOverflow="overflow">
                    <a:lnR w="12700">
                      <a:solidFill>
                        <a:srgbClr val="255D0A"/>
                      </a:solidFill>
                      <a:miter lim="400000"/>
                    </a:lnR>
                    <a:solidFill>
                      <a:srgbClr val="DCDEE0"/>
                    </a:solidFill>
                  </a:tcPr>
                </a:tc>
              </a:tr>
              <a:tr h="458843">
                <a:tc>
                  <a:txBody>
                    <a:bodyPr/>
                    <a:lstStyle/>
                    <a:p>
                      <a:pPr defTabSz="914400"/>
                      <a:r>
                        <a:rPr sz="1600"/>
                        <a:t>发布</a:t>
                      </a:r>
                    </a:p>
                  </a:txBody>
                  <a:tcPr marL="50800" marR="50800" marT="50800" marB="50800" anchor="ctr" anchorCtr="0" horzOverflow="overflow">
                    <a:lnL w="12700">
                      <a:solidFill>
                        <a:srgbClr val="255D0A"/>
                      </a:solidFill>
                      <a:miter lim="400000"/>
                    </a:lnL>
                    <a:solidFill>
                      <a:srgbClr val="DCDEE0"/>
                    </a:solidFill>
                  </a:tcPr>
                </a:tc>
                <a:tc>
                  <a:txBody>
                    <a:bodyPr/>
                    <a:lstStyle/>
                    <a:p>
                      <a:pPr defTabSz="914400"/>
                      <a:r>
                        <a:rPr sz="1600"/>
                        <a:t>Store</a:t>
                      </a:r>
                    </a:p>
                  </a:txBody>
                  <a:tcPr marL="50800" marR="50800" marT="50800" marB="50800" anchor="ctr" anchorCtr="0" horzOverflow="overflow">
                    <a:solidFill>
                      <a:srgbClr val="DCDEE0"/>
                    </a:solidFill>
                  </a:tcPr>
                </a:tc>
                <a:tc>
                  <a:txBody>
                    <a:bodyPr/>
                    <a:lstStyle/>
                    <a:p>
                      <a:pPr defTabSz="914400"/>
                      <a:r>
                        <a:rPr sz="1600"/>
                        <a:t>Server/Store</a:t>
                      </a:r>
                    </a:p>
                  </a:txBody>
                  <a:tcPr marL="50800" marR="50800" marT="50800" marB="50800" anchor="ctr" anchorCtr="0" horzOverflow="overflow">
                    <a:solidFill>
                      <a:srgbClr val="DCDEE0"/>
                    </a:solidFill>
                  </a:tcPr>
                </a:tc>
                <a:tc>
                  <a:txBody>
                    <a:bodyPr/>
                    <a:lstStyle/>
                    <a:p>
                      <a:pPr defTabSz="914400"/>
                      <a:r>
                        <a:rPr sz="1600"/>
                        <a:t>Server</a:t>
                      </a:r>
                    </a:p>
                  </a:txBody>
                  <a:tcPr marL="50800" marR="50800" marT="50800" marB="50800" anchor="ctr" anchorCtr="0" horzOverflow="overflow">
                    <a:lnR w="12700">
                      <a:solidFill>
                        <a:srgbClr val="255D0A"/>
                      </a:solidFill>
                      <a:miter lim="400000"/>
                    </a:lnR>
                    <a:solidFill>
                      <a:srgbClr val="DCDEE0"/>
                    </a:solidFill>
                  </a:tcPr>
                </a:tc>
              </a:tr>
              <a:tr h="458843">
                <a:tc gridSpan="4">
                  <a:txBody>
                    <a:bodyPr/>
                    <a:lstStyle/>
                    <a:p>
                      <a:pPr defTabSz="914400"/>
                      <a:r>
                        <a:rPr sz="1600"/>
                        <a:t>本机设备访问</a:t>
                      </a:r>
                    </a:p>
                  </a:txBody>
                  <a:tcPr marL="50800" marR="50800" marT="50800" marB="50800" anchor="ctr" anchorCtr="0" horzOverflow="overflow">
                    <a:lnL w="12700">
                      <a:solidFill>
                        <a:srgbClr val="255D0A"/>
                      </a:solidFill>
                      <a:miter lim="400000"/>
                    </a:lnL>
                    <a:lnR w="12700">
                      <a:solidFill>
                        <a:srgbClr val="255D0A"/>
                      </a:solidFill>
                      <a:miter lim="400000"/>
                    </a:lnR>
                  </a:tcPr>
                </a:tc>
                <a:tc hMerge="1">
                  <a:tcPr/>
                </a:tc>
                <a:tc hMerge="1">
                  <a:tcPr/>
                </a:tc>
                <a:tc hMerge="1">
                  <a:tcPr/>
                </a:tc>
              </a:tr>
              <a:tr h="458843">
                <a:tc>
                  <a:txBody>
                    <a:bodyPr/>
                    <a:lstStyle/>
                    <a:p>
                      <a:pPr defTabSz="914400"/>
                      <a:r>
                        <a:rPr sz="1600"/>
                        <a:t>相机</a:t>
                      </a:r>
                    </a:p>
                  </a:txBody>
                  <a:tcPr marL="50800" marR="50800" marT="50800" marB="50800" anchor="ctr" anchorCtr="0" horzOverflow="overflow">
                    <a:lnL w="12700">
                      <a:solidFill>
                        <a:srgbClr val="255D0A"/>
                      </a:solidFill>
                      <a:miter lim="400000"/>
                    </a:lnL>
                    <a:solidFill>
                      <a:srgbClr val="DCDEE0"/>
                    </a:solidFill>
                  </a:tcPr>
                </a:tc>
                <a:tc>
                  <a:txBody>
                    <a:bodyPr/>
                    <a:lstStyle/>
                    <a:p>
                      <a:pPr defTabSz="914400"/>
                      <a:r>
                        <a:rPr sz="1600"/>
                        <a:t>支持</a:t>
                      </a:r>
                    </a:p>
                  </a:txBody>
                  <a:tcPr marL="50800" marR="50800" marT="50800" marB="50800" anchor="ctr" anchorCtr="0" horzOverflow="overflow">
                    <a:solidFill>
                      <a:srgbClr val="DCDEE0"/>
                    </a:solidFill>
                  </a:tcPr>
                </a:tc>
                <a:tc>
                  <a:txBody>
                    <a:bodyPr/>
                    <a:lstStyle/>
                    <a:p>
                      <a:pPr defTabSz="914400"/>
                      <a:r>
                        <a:rPr sz="1600"/>
                        <a:t>支持</a:t>
                      </a:r>
                    </a:p>
                  </a:txBody>
                  <a:tcPr marL="50800" marR="50800" marT="50800" marB="50800" anchor="ctr" anchorCtr="0" horzOverflow="overflow">
                    <a:solidFill>
                      <a:srgbClr val="DCDEE0"/>
                    </a:solidFill>
                  </a:tcPr>
                </a:tc>
                <a:tc>
                  <a:txBody>
                    <a:bodyPr/>
                    <a:lstStyle/>
                    <a:p>
                      <a:pPr defTabSz="914400"/>
                      <a:r>
                        <a:rPr sz="1600"/>
                        <a:t>不支持</a:t>
                      </a:r>
                    </a:p>
                  </a:txBody>
                  <a:tcPr marL="50800" marR="50800" marT="50800" marB="50800" anchor="ctr" anchorCtr="0" horzOverflow="overflow">
                    <a:lnR w="12700">
                      <a:solidFill>
                        <a:srgbClr val="255D0A"/>
                      </a:solidFill>
                      <a:miter lim="400000"/>
                    </a:lnR>
                    <a:solidFill>
                      <a:srgbClr val="DCDEE0"/>
                    </a:solidFill>
                  </a:tcPr>
                </a:tc>
              </a:tr>
              <a:tr h="458843">
                <a:tc>
                  <a:txBody>
                    <a:bodyPr/>
                    <a:lstStyle/>
                    <a:p>
                      <a:pPr defTabSz="914400"/>
                      <a:r>
                        <a:rPr sz="1600"/>
                        <a:t>日历</a:t>
                      </a:r>
                    </a:p>
                  </a:txBody>
                  <a:tcPr marL="50800" marR="50800" marT="50800" marB="50800" anchor="ctr" anchorCtr="0" horzOverflow="overflow">
                    <a:lnL w="12700">
                      <a:solidFill>
                        <a:srgbClr val="255D0A"/>
                      </a:solidFill>
                      <a:miter lim="400000"/>
                    </a:lnL>
                    <a:solidFill>
                      <a:srgbClr val="DCDEE0"/>
                    </a:solidFill>
                  </a:tcPr>
                </a:tc>
                <a:tc>
                  <a:txBody>
                    <a:bodyPr/>
                    <a:lstStyle/>
                    <a:p>
                      <a:pPr defTabSz="914400"/>
                      <a:r>
                        <a:rPr sz="1600"/>
                        <a:t>支持</a:t>
                      </a:r>
                    </a:p>
                  </a:txBody>
                  <a:tcPr marL="50800" marR="50800" marT="50800" marB="50800" anchor="ctr" anchorCtr="0" horzOverflow="overflow">
                    <a:solidFill>
                      <a:srgbClr val="DCDEE0"/>
                    </a:solidFill>
                  </a:tcPr>
                </a:tc>
                <a:tc>
                  <a:txBody>
                    <a:bodyPr/>
                    <a:lstStyle/>
                    <a:p>
                      <a:pPr defTabSz="914400"/>
                      <a:r>
                        <a:rPr sz="1600"/>
                        <a:t>支持</a:t>
                      </a:r>
                    </a:p>
                  </a:txBody>
                  <a:tcPr marL="50800" marR="50800" marT="50800" marB="50800" anchor="ctr" anchorCtr="0" horzOverflow="overflow">
                    <a:solidFill>
                      <a:srgbClr val="DCDEE0"/>
                    </a:solidFill>
                  </a:tcPr>
                </a:tc>
                <a:tc>
                  <a:txBody>
                    <a:bodyPr/>
                    <a:lstStyle/>
                    <a:p>
                      <a:pPr defTabSz="914400"/>
                      <a:r>
                        <a:rPr sz="1600"/>
                        <a:t>不支持</a:t>
                      </a:r>
                    </a:p>
                  </a:txBody>
                  <a:tcPr marL="50800" marR="50800" marT="50800" marB="50800" anchor="ctr" anchorCtr="0" horzOverflow="overflow">
                    <a:lnR w="12700">
                      <a:solidFill>
                        <a:srgbClr val="255D0A"/>
                      </a:solidFill>
                      <a:miter lim="400000"/>
                    </a:lnR>
                    <a:solidFill>
                      <a:srgbClr val="DCDEE0"/>
                    </a:solidFill>
                  </a:tcPr>
                </a:tc>
              </a:tr>
              <a:tr h="458843">
                <a:tc>
                  <a:txBody>
                    <a:bodyPr/>
                    <a:lstStyle/>
                    <a:p>
                      <a:pPr defTabSz="914400"/>
                      <a:r>
                        <a:rPr sz="1600"/>
                        <a:t>定位</a:t>
                      </a:r>
                    </a:p>
                  </a:txBody>
                  <a:tcPr marL="50800" marR="50800" marT="50800" marB="50800" anchor="ctr" anchorCtr="0" horzOverflow="overflow">
                    <a:lnL w="12700">
                      <a:solidFill>
                        <a:srgbClr val="255D0A"/>
                      </a:solidFill>
                      <a:miter lim="400000"/>
                    </a:lnL>
                    <a:lnB w="12700">
                      <a:solidFill>
                        <a:srgbClr val="255D0A"/>
                      </a:solidFill>
                      <a:miter lim="400000"/>
                    </a:lnB>
                    <a:solidFill>
                      <a:srgbClr val="DCDEE0"/>
                    </a:solidFill>
                  </a:tcPr>
                </a:tc>
                <a:tc>
                  <a:txBody>
                    <a:bodyPr/>
                    <a:lstStyle/>
                    <a:p>
                      <a:pPr defTabSz="914400"/>
                      <a:r>
                        <a:rPr sz="1600"/>
                        <a:t>支持</a:t>
                      </a:r>
                    </a:p>
                  </a:txBody>
                  <a:tcPr marL="50800" marR="50800" marT="50800" marB="50800" anchor="ctr" anchorCtr="0" horzOverflow="overflow">
                    <a:lnB w="12700">
                      <a:solidFill>
                        <a:srgbClr val="255D0A"/>
                      </a:solidFill>
                      <a:miter lim="400000"/>
                    </a:lnB>
                    <a:solidFill>
                      <a:srgbClr val="DCDEE0"/>
                    </a:solidFill>
                  </a:tcPr>
                </a:tc>
                <a:tc>
                  <a:txBody>
                    <a:bodyPr/>
                    <a:lstStyle/>
                    <a:p>
                      <a:pPr defTabSz="914400"/>
                      <a:r>
                        <a:rPr sz="1600"/>
                        <a:t>支持</a:t>
                      </a:r>
                    </a:p>
                  </a:txBody>
                  <a:tcPr marL="50800" marR="50800" marT="50800" marB="50800" anchor="ctr" anchorCtr="0" horzOverflow="overflow">
                    <a:lnB w="12700">
                      <a:solidFill>
                        <a:srgbClr val="255D0A"/>
                      </a:solidFill>
                      <a:miter lim="400000"/>
                    </a:lnB>
                    <a:solidFill>
                      <a:srgbClr val="DCDEE0"/>
                    </a:solidFill>
                  </a:tcPr>
                </a:tc>
                <a:tc>
                  <a:txBody>
                    <a:bodyPr/>
                    <a:lstStyle/>
                    <a:p>
                      <a:pPr defTabSz="914400"/>
                      <a:r>
                        <a:rPr sz="1600"/>
                        <a:t>支持</a:t>
                      </a:r>
                    </a:p>
                  </a:txBody>
                  <a:tcPr marL="50800" marR="50800" marT="50800" marB="50800" anchor="ctr" anchorCtr="0" horzOverflow="overflow">
                    <a:lnR w="12700">
                      <a:solidFill>
                        <a:srgbClr val="255D0A"/>
                      </a:solidFill>
                      <a:miter lim="400000"/>
                    </a:lnR>
                    <a:lnB w="12700">
                      <a:solidFill>
                        <a:srgbClr val="255D0A"/>
                      </a:solidFill>
                      <a:miter lim="400000"/>
                    </a:lnB>
                    <a:solidFill>
                      <a:srgbClr val="DCDEE0"/>
                    </a:solidFill>
                  </a:tcPr>
                </a:tc>
              </a:tr>
            </a:tbl>
          </a:graphicData>
        </a:graphic>
      </p:graphicFrame>
      <p:sp>
        <p:nvSpPr>
          <p:cNvPr id="139" name="Shape 139"/>
          <p:cNvSpPr/>
          <p:nvPr>
            <p:ph type="title"/>
          </p:nvPr>
        </p:nvSpPr>
        <p:spPr>
          <a:xfrm>
            <a:off x="-41077" y="7553"/>
            <a:ext cx="13086954" cy="1317080"/>
          </a:xfrm>
          <a:prstGeom prst="rect">
            <a:avLst/>
          </a:prstGeom>
        </p:spPr>
        <p:txBody>
          <a:bodyPr/>
          <a:lstStyle>
            <a:lvl1pPr>
              <a:defRPr sz="6000"/>
            </a:lvl1pPr>
          </a:lstStyle>
          <a:p>
            <a:pPr/>
            <a:r>
              <a:t>概览—Hybrid vs Native</a:t>
            </a:r>
          </a:p>
        </p:txBody>
      </p:sp>
      <p:sp>
        <p:nvSpPr>
          <p:cNvPr id="140" name="Shape 140"/>
          <p:cNvSpPr/>
          <p:nvPr/>
        </p:nvSpPr>
        <p:spPr>
          <a:xfrm>
            <a:off x="1346758" y="7103116"/>
            <a:ext cx="5078884" cy="198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35000" indent="-635000">
              <a:buSzPct val="100000"/>
              <a:buAutoNum type="arabicPeriod" startAt="1"/>
              <a:defRPr sz="2600"/>
            </a:pPr>
            <a:r>
              <a:t>交互性强的页面使用Native；</a:t>
            </a:r>
          </a:p>
          <a:p>
            <a:pPr marL="635000" indent="-635000" algn="l">
              <a:buSzPct val="100000"/>
              <a:buAutoNum type="arabicPeriod" startAt="1"/>
              <a:defRPr sz="2600"/>
            </a:pPr>
            <a:r>
              <a:t>核心业务流程使用Native；</a:t>
            </a:r>
          </a:p>
          <a:p>
            <a:pPr marL="635000" indent="-635000" algn="l">
              <a:buSzPct val="100000"/>
              <a:buAutoNum type="arabicPeriod" startAt="1"/>
              <a:defRPr sz="2600"/>
            </a:pPr>
            <a:r>
              <a:t>硬件交互频繁的</a:t>
            </a:r>
          </a:p>
          <a:p>
            <a:pPr marL="635000" indent="-635000" algn="l">
              <a:buSzPct val="100000"/>
              <a:buAutoNum type="arabicPeriod" startAt="1"/>
              <a:defRPr sz="2600"/>
            </a:pPr>
            <a:r>
              <a:t>其他都可以使用Hybrid开发；</a:t>
            </a: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1" name="Shape 411"/>
          <p:cNvSpPr/>
          <p:nvPr>
            <p:ph type="title"/>
          </p:nvPr>
        </p:nvSpPr>
        <p:spPr>
          <a:xfrm>
            <a:off x="-41077" y="7553"/>
            <a:ext cx="13086954" cy="1317080"/>
          </a:xfrm>
          <a:prstGeom prst="rect">
            <a:avLst/>
          </a:prstGeom>
        </p:spPr>
        <p:txBody>
          <a:bodyPr/>
          <a:lstStyle>
            <a:lvl1pPr>
              <a:defRPr sz="5000"/>
            </a:lvl1pPr>
          </a:lstStyle>
          <a:p>
            <a:pPr/>
            <a:r>
              <a:t>打包发布管理—增量包依赖管理</a:t>
            </a:r>
          </a:p>
        </p:txBody>
      </p:sp>
      <p:sp>
        <p:nvSpPr>
          <p:cNvPr id="412" name="Shape 412"/>
          <p:cNvSpPr/>
          <p:nvPr/>
        </p:nvSpPr>
        <p:spPr>
          <a:xfrm>
            <a:off x="1591385" y="1016000"/>
            <a:ext cx="9117280" cy="480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5000" indent="-635000" algn="l">
              <a:lnSpc>
                <a:spcPct val="150000"/>
              </a:lnSpc>
              <a:buSzPct val="100000"/>
              <a:buAutoNum type="arabicPeriod" startAt="1"/>
              <a:defRPr sz="2600"/>
            </a:pPr>
            <a:r>
              <a:t>增量包以数字作为优先级，数字越小，优先级越大；</a:t>
            </a:r>
          </a:p>
          <a:p>
            <a:pPr marL="635000" indent="-635000" algn="l">
              <a:lnSpc>
                <a:spcPct val="150000"/>
              </a:lnSpc>
              <a:buSzPct val="100000"/>
              <a:buAutoNum type="arabicPeriod" startAt="1"/>
              <a:defRPr sz="2600"/>
            </a:pPr>
            <a:r>
              <a:t>被所有业务依赖的公共框架包优先级为0；</a:t>
            </a:r>
          </a:p>
          <a:p>
            <a:pPr marL="635000" indent="-635000" algn="l">
              <a:lnSpc>
                <a:spcPct val="150000"/>
              </a:lnSpc>
              <a:buSzPct val="100000"/>
              <a:buAutoNum type="arabicPeriod" startAt="1"/>
              <a:defRPr sz="2600"/>
            </a:pPr>
            <a:r>
              <a:t>业务增量包，默认相同优先级；</a:t>
            </a:r>
          </a:p>
          <a:p>
            <a:pPr marL="635000" indent="-635000" algn="l">
              <a:lnSpc>
                <a:spcPct val="150000"/>
              </a:lnSpc>
              <a:buSzPct val="100000"/>
              <a:buAutoNum type="arabicPeriod" startAt="1"/>
              <a:defRPr sz="2600"/>
            </a:pPr>
            <a:r>
              <a:t>优先级相同，按照发布时间先后顺序下载；</a:t>
            </a:r>
          </a:p>
          <a:p>
            <a:pPr marL="635000" indent="-635000" algn="l">
              <a:lnSpc>
                <a:spcPct val="150000"/>
              </a:lnSpc>
              <a:buSzPct val="100000"/>
              <a:buAutoNum type="arabicPeriod" startAt="1"/>
              <a:defRPr sz="2600"/>
            </a:pPr>
            <a:r>
              <a:t>简化依赖关系，不建议业务之间依赖；</a:t>
            </a:r>
          </a:p>
          <a:p>
            <a:pPr marL="635000" indent="-635000" algn="l">
              <a:lnSpc>
                <a:spcPct val="150000"/>
              </a:lnSpc>
              <a:buSzPct val="100000"/>
              <a:buAutoNum type="arabicPeriod" startAt="1"/>
              <a:defRPr sz="2600"/>
            </a:pPr>
            <a:r>
              <a:t>业务包直接如果不可避免的有依赖，业务控制发布顺序；</a:t>
            </a:r>
          </a:p>
          <a:p>
            <a:pPr marL="635000" indent="-635000" algn="l">
              <a:lnSpc>
                <a:spcPct val="150000"/>
              </a:lnSpc>
              <a:buSzPct val="100000"/>
              <a:buAutoNum type="arabicPeriod" startAt="1"/>
              <a:defRPr sz="2600"/>
            </a:pPr>
            <a:r>
              <a:t>增量包作为整体，按照顺序下载；</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4" name="Shape 414"/>
          <p:cNvSpPr/>
          <p:nvPr>
            <p:ph type="title"/>
          </p:nvPr>
        </p:nvSpPr>
        <p:spPr>
          <a:xfrm>
            <a:off x="-41077" y="7553"/>
            <a:ext cx="13086954" cy="1317080"/>
          </a:xfrm>
          <a:prstGeom prst="rect">
            <a:avLst/>
          </a:prstGeom>
        </p:spPr>
        <p:txBody>
          <a:bodyPr/>
          <a:lstStyle>
            <a:lvl1pPr>
              <a:defRPr sz="5000"/>
            </a:lvl1pPr>
          </a:lstStyle>
          <a:p>
            <a:pPr/>
            <a:r>
              <a:t>打包发布管理—增量包安全可控</a:t>
            </a:r>
          </a:p>
        </p:txBody>
      </p:sp>
      <p:sp>
        <p:nvSpPr>
          <p:cNvPr id="415" name="Shape 415"/>
          <p:cNvSpPr/>
          <p:nvPr/>
        </p:nvSpPr>
        <p:spPr>
          <a:xfrm>
            <a:off x="1656460" y="1054100"/>
            <a:ext cx="10533231" cy="480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5000" indent="-635000" algn="l">
              <a:lnSpc>
                <a:spcPct val="150000"/>
              </a:lnSpc>
              <a:buSzPct val="100000"/>
              <a:buAutoNum type="arabicPeriod" startAt="1"/>
              <a:defRPr sz="2600"/>
            </a:pPr>
            <a:r>
              <a:t>增量列表下发时候，会下发各个包的RSA签名；</a:t>
            </a:r>
          </a:p>
          <a:p>
            <a:pPr marL="635000" indent="-635000" algn="l">
              <a:lnSpc>
                <a:spcPct val="150000"/>
              </a:lnSpc>
              <a:buSzPct val="100000"/>
              <a:buAutoNum type="arabicPeriod" startAt="1"/>
              <a:defRPr sz="2600"/>
            </a:pPr>
            <a:r>
              <a:t>增量包下载完成之后，使用RSA签名，比较包是否被篡改过；</a:t>
            </a:r>
          </a:p>
          <a:p>
            <a:pPr marL="635000" indent="-635000" algn="l">
              <a:lnSpc>
                <a:spcPct val="150000"/>
              </a:lnSpc>
              <a:buSzPct val="100000"/>
              <a:buAutoNum type="arabicPeriod" startAt="1"/>
              <a:defRPr sz="2600"/>
            </a:pPr>
            <a:r>
              <a:t>增量包下载失败之后，delay 5s、10s、15s各重试一次，如果失败，则暂停下载；</a:t>
            </a:r>
          </a:p>
          <a:p>
            <a:pPr marL="635000" indent="-635000" algn="l">
              <a:lnSpc>
                <a:spcPct val="150000"/>
              </a:lnSpc>
              <a:buSzPct val="100000"/>
              <a:buAutoNum type="arabicPeriod" startAt="1"/>
              <a:defRPr sz="2600"/>
            </a:pPr>
            <a:r>
              <a:t>已经下载过的URL记录下来，获取下载列表的时候，比对，如果下载过，不再下载；</a:t>
            </a:r>
          </a:p>
          <a:p>
            <a:pPr marL="635000" indent="-635000" algn="l">
              <a:lnSpc>
                <a:spcPct val="150000"/>
              </a:lnSpc>
              <a:buSzPct val="100000"/>
              <a:buAutoNum type="arabicPeriod" startAt="1"/>
              <a:defRPr sz="2600"/>
            </a:pPr>
            <a:r>
              <a:t>增量下载，使用安装日志埋点；</a:t>
            </a: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 name="Shape 417"/>
          <p:cNvSpPr/>
          <p:nvPr>
            <p:ph type="title"/>
          </p:nvPr>
        </p:nvSpPr>
        <p:spPr>
          <a:xfrm>
            <a:off x="-41077" y="7553"/>
            <a:ext cx="13086954" cy="1317080"/>
          </a:xfrm>
          <a:prstGeom prst="rect">
            <a:avLst/>
          </a:prstGeom>
        </p:spPr>
        <p:txBody>
          <a:bodyPr/>
          <a:lstStyle>
            <a:lvl1pPr>
              <a:defRPr sz="5000"/>
            </a:lvl1pPr>
          </a:lstStyle>
          <a:p>
            <a:pPr/>
            <a:r>
              <a:t>打包发布管理—查分增量算法</a:t>
            </a:r>
          </a:p>
        </p:txBody>
      </p:sp>
      <p:sp>
        <p:nvSpPr>
          <p:cNvPr id="418" name="Shape 418"/>
          <p:cNvSpPr/>
          <p:nvPr/>
        </p:nvSpPr>
        <p:spPr>
          <a:xfrm>
            <a:off x="1233502" y="1320800"/>
            <a:ext cx="10537795" cy="198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5000" indent="-635000" algn="l">
              <a:lnSpc>
                <a:spcPct val="150000"/>
              </a:lnSpc>
              <a:buSzPct val="100000"/>
              <a:buAutoNum type="arabicPeriod" startAt="1"/>
              <a:defRPr sz="2600"/>
            </a:pPr>
            <a:r>
              <a:t>只下发变更文件的zip包，文件目录结构不变，app端只需要覆盖；</a:t>
            </a:r>
          </a:p>
          <a:p>
            <a:pPr marL="635000" indent="-635000" algn="l">
              <a:lnSpc>
                <a:spcPct val="150000"/>
              </a:lnSpc>
              <a:buSzPct val="100000"/>
              <a:buAutoNum type="arabicPeriod" startAt="1"/>
              <a:defRPr sz="2600"/>
            </a:pPr>
            <a:r>
              <a:t>bsdiff整个zip包，生成patch，app端做bsmerge；</a:t>
            </a:r>
          </a:p>
          <a:p>
            <a:pPr marL="635000" indent="-635000" algn="l">
              <a:lnSpc>
                <a:spcPct val="150000"/>
              </a:lnSpc>
              <a:buSzPct val="100000"/>
              <a:buAutoNum type="arabicPeriod" startAt="1"/>
              <a:defRPr sz="2600"/>
            </a:pPr>
            <a:r>
              <a:t>1&amp;2查分效率基本一致；</a:t>
            </a:r>
          </a:p>
        </p:txBody>
      </p:sp>
      <p:pic>
        <p:nvPicPr>
          <p:cNvPr id="419" name="屏幕快照 2016-07-16 下午7.58.41.png"/>
          <p:cNvPicPr>
            <a:picLocks noChangeAspect="1"/>
          </p:cNvPicPr>
          <p:nvPr/>
        </p:nvPicPr>
        <p:blipFill>
          <a:blip r:embed="rId2">
            <a:extLst/>
          </a:blip>
          <a:stretch>
            <a:fillRect/>
          </a:stretch>
        </p:blipFill>
        <p:spPr>
          <a:xfrm>
            <a:off x="5737522" y="2885047"/>
            <a:ext cx="7614977" cy="6886115"/>
          </a:xfrm>
          <a:prstGeom prst="rect">
            <a:avLst/>
          </a:prstGeom>
          <a:ln w="12700">
            <a:miter lim="400000"/>
          </a:ln>
        </p:spPr>
      </p:pic>
      <p:sp>
        <p:nvSpPr>
          <p:cNvPr id="420" name="Shape 420"/>
          <p:cNvSpPr/>
          <p:nvPr/>
        </p:nvSpPr>
        <p:spPr>
          <a:xfrm>
            <a:off x="1119202" y="3124200"/>
            <a:ext cx="5163959" cy="515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600">
                <a:latin typeface="Helvetica"/>
                <a:ea typeface="Helvetica"/>
                <a:cs typeface="Helvetica"/>
                <a:sym typeface="Helvetica"/>
              </a:defRPr>
            </a:pPr>
            <a:r>
              <a:t>建议方案</a:t>
            </a:r>
          </a:p>
          <a:p>
            <a:pPr algn="l">
              <a:lnSpc>
                <a:spcPct val="150000"/>
              </a:lnSpc>
              <a:defRPr sz="2600">
                <a:latin typeface="Helvetica"/>
                <a:ea typeface="Helvetica"/>
                <a:cs typeface="Helvetica"/>
                <a:sym typeface="Helvetica"/>
              </a:defRPr>
            </a:pPr>
          </a:p>
          <a:p>
            <a:pPr marL="635000" indent="-635000" algn="l">
              <a:lnSpc>
                <a:spcPct val="150000"/>
              </a:lnSpc>
              <a:buSzPct val="100000"/>
              <a:buAutoNum type="arabicPeriod" startAt="1"/>
              <a:defRPr sz="2600"/>
            </a:pPr>
            <a:r>
              <a:t>对文件中每个item做bsdiff；</a:t>
            </a:r>
          </a:p>
          <a:p>
            <a:pPr marL="635000" indent="-635000" algn="l">
              <a:lnSpc>
                <a:spcPct val="150000"/>
              </a:lnSpc>
              <a:buSzPct val="100000"/>
              <a:buAutoNum type="arabicPeriod" startAt="1"/>
              <a:defRPr sz="2600"/>
            </a:pPr>
            <a:r>
              <a:t>保存文件目录结构不变，存储diff文件；</a:t>
            </a:r>
          </a:p>
          <a:p>
            <a:pPr marL="635000" indent="-635000" algn="l">
              <a:lnSpc>
                <a:spcPct val="150000"/>
              </a:lnSpc>
              <a:buSzPct val="100000"/>
              <a:buAutoNum type="arabicPeriod" startAt="1"/>
              <a:defRPr sz="2600"/>
            </a:pPr>
            <a:r>
              <a:t>客户端按照规则还原；</a:t>
            </a:r>
          </a:p>
          <a:p>
            <a:pPr marL="635000" indent="-635000" algn="l">
              <a:lnSpc>
                <a:spcPct val="150000"/>
              </a:lnSpc>
              <a:buSzPct val="100000"/>
              <a:buAutoNum type="arabicPeriod" startAt="1"/>
              <a:defRPr sz="2600"/>
            </a:pPr>
            <a:r>
              <a:t>测试数据，比1或者2能提高60-70%；</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18"/>
                                        </p:tgtEl>
                                        <p:attrNameLst>
                                          <p:attrName>style.visibility</p:attrName>
                                        </p:attrNameLst>
                                      </p:cBhvr>
                                      <p:to>
                                        <p:strVal val="visible"/>
                                      </p:to>
                                    </p:set>
                                    <p:animEffect filter="dissolve" transition="in">
                                      <p:cBhvr>
                                        <p:cTn id="7" dur="1000"/>
                                        <p:tgtEl>
                                          <p:spTgt spid="418"/>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6" presetID="23" grpId="2" fill="hold">
                                  <p:stCondLst>
                                    <p:cond delay="0"/>
                                  </p:stCondLst>
                                  <p:iterate type="el" backwards="0">
                                    <p:tmAbs val="0"/>
                                  </p:iterate>
                                  <p:childTnLst>
                                    <p:set>
                                      <p:cBhvr>
                                        <p:cTn id="11" fill="hold"/>
                                        <p:tgtEl>
                                          <p:spTgt spid="420"/>
                                        </p:tgtEl>
                                        <p:attrNameLst>
                                          <p:attrName>style.visibility</p:attrName>
                                        </p:attrNameLst>
                                      </p:cBhvr>
                                      <p:to>
                                        <p:strVal val="visible"/>
                                      </p:to>
                                    </p:set>
                                    <p:anim calcmode="lin" valueType="num">
                                      <p:cBhvr>
                                        <p:cTn id="12" dur="1500" fill="hold"/>
                                        <p:tgtEl>
                                          <p:spTgt spid="420"/>
                                        </p:tgtEl>
                                        <p:attrNameLst>
                                          <p:attrName>ppt_w</p:attrName>
                                        </p:attrNameLst>
                                      </p:cBhvr>
                                      <p:tavLst>
                                        <p:tav tm="0">
                                          <p:val>
                                            <p:fltVal val="0"/>
                                          </p:val>
                                        </p:tav>
                                        <p:tav tm="100000">
                                          <p:val>
                                            <p:strVal val="#ppt_w"/>
                                          </p:val>
                                        </p:tav>
                                      </p:tavLst>
                                    </p:anim>
                                    <p:anim calcmode="lin" valueType="num">
                                      <p:cBhvr>
                                        <p:cTn id="13" dur="1500" fill="hold"/>
                                        <p:tgtEl>
                                          <p:spTgt spid="420"/>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6" presetID="23" grpId="3" fill="hold">
                                  <p:stCondLst>
                                    <p:cond delay="0"/>
                                  </p:stCondLst>
                                  <p:iterate type="el" backwards="0">
                                    <p:tmAbs val="0"/>
                                  </p:iterate>
                                  <p:childTnLst>
                                    <p:set>
                                      <p:cBhvr>
                                        <p:cTn id="17" fill="hold"/>
                                        <p:tgtEl>
                                          <p:spTgt spid="419"/>
                                        </p:tgtEl>
                                        <p:attrNameLst>
                                          <p:attrName>style.visibility</p:attrName>
                                        </p:attrNameLst>
                                      </p:cBhvr>
                                      <p:to>
                                        <p:strVal val="visible"/>
                                      </p:to>
                                    </p:set>
                                    <p:anim calcmode="lin" valueType="num">
                                      <p:cBhvr>
                                        <p:cTn id="18" dur="2500" fill="hold"/>
                                        <p:tgtEl>
                                          <p:spTgt spid="419"/>
                                        </p:tgtEl>
                                        <p:attrNameLst>
                                          <p:attrName>ppt_w</p:attrName>
                                        </p:attrNameLst>
                                      </p:cBhvr>
                                      <p:tavLst>
                                        <p:tav tm="0">
                                          <p:val>
                                            <p:fltVal val="0"/>
                                          </p:val>
                                        </p:tav>
                                        <p:tav tm="100000">
                                          <p:val>
                                            <p:strVal val="#ppt_w"/>
                                          </p:val>
                                        </p:tav>
                                      </p:tavLst>
                                    </p:anim>
                                    <p:anim calcmode="lin" valueType="num">
                                      <p:cBhvr>
                                        <p:cTn id="19" dur="2500" fill="hold"/>
                                        <p:tgtEl>
                                          <p:spTgt spid="4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8" grpId="1"/>
      <p:bldP build="whole" bldLvl="1" animBg="1" rev="0" advAuto="0" spid="420" grpId="2"/>
      <p:bldP build="whole" bldLvl="1" animBg="1" rev="0" advAuto="0" spid="419" grpId="3"/>
    </p:bldLst>
  </p:timing>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2" name="Shape 422"/>
          <p:cNvSpPr/>
          <p:nvPr>
            <p:ph type="title"/>
          </p:nvPr>
        </p:nvSpPr>
        <p:spPr>
          <a:xfrm>
            <a:off x="-41077" y="7553"/>
            <a:ext cx="13086954" cy="1317080"/>
          </a:xfrm>
          <a:prstGeom prst="rect">
            <a:avLst/>
          </a:prstGeom>
        </p:spPr>
        <p:txBody>
          <a:bodyPr/>
          <a:lstStyle>
            <a:lvl1pPr>
              <a:defRPr sz="5000"/>
            </a:lvl1pPr>
          </a:lstStyle>
          <a:p>
            <a:pPr/>
            <a:r>
              <a:t>打包发布管理—发布平台</a:t>
            </a:r>
          </a:p>
        </p:txBody>
      </p:sp>
      <p:sp>
        <p:nvSpPr>
          <p:cNvPr id="423" name="Shape 423"/>
          <p:cNvSpPr/>
          <p:nvPr/>
        </p:nvSpPr>
        <p:spPr>
          <a:xfrm>
            <a:off x="1233502" y="1374774"/>
            <a:ext cx="10537795" cy="26860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5000" indent="-635000" algn="l">
              <a:lnSpc>
                <a:spcPct val="150000"/>
              </a:lnSpc>
              <a:buSzPct val="100000"/>
              <a:buAutoNum type="arabicPeriod" startAt="1"/>
              <a:defRPr sz="2600"/>
            </a:pPr>
            <a:r>
              <a:t>发布平台支持；</a:t>
            </a:r>
          </a:p>
          <a:p>
            <a:pPr marL="635000" indent="-635000" algn="l">
              <a:lnSpc>
                <a:spcPct val="150000"/>
              </a:lnSpc>
              <a:buSzPct val="100000"/>
              <a:buAutoNum type="arabicPeriod" startAt="1"/>
              <a:defRPr sz="2600"/>
            </a:pPr>
            <a:r>
              <a:t>灰度发布，能发布给特定渠道用户；</a:t>
            </a:r>
          </a:p>
          <a:p>
            <a:pPr marL="635000" indent="-635000" algn="l">
              <a:lnSpc>
                <a:spcPct val="150000"/>
              </a:lnSpc>
              <a:buSzPct val="100000"/>
              <a:buAutoNum type="arabicPeriod" startAt="1"/>
              <a:defRPr sz="2600"/>
            </a:pPr>
            <a:r>
              <a:t>发布指定App版本；</a:t>
            </a:r>
          </a:p>
          <a:p>
            <a:pPr marL="635000" indent="-635000" algn="l">
              <a:lnSpc>
                <a:spcPct val="150000"/>
              </a:lnSpc>
              <a:buSzPct val="100000"/>
              <a:buAutoNum type="arabicPeriod" startAt="1"/>
              <a:defRPr sz="2600"/>
            </a:pPr>
            <a:r>
              <a:t>回滚功能；</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23"/>
                                        </p:tgtEl>
                                        <p:attrNameLst>
                                          <p:attrName>style.visibility</p:attrName>
                                        </p:attrNameLst>
                                      </p:cBhvr>
                                      <p:to>
                                        <p:strVal val="visible"/>
                                      </p:to>
                                    </p:set>
                                    <p:animEffect filter="dissolve" transition="in">
                                      <p:cBhvr>
                                        <p:cTn id="7" dur="1000"/>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3" grpId="1"/>
    </p:bldLst>
  </p:timing>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5" name="Shape 425"/>
          <p:cNvSpPr/>
          <p:nvPr>
            <p:ph type="title"/>
          </p:nvPr>
        </p:nvSpPr>
        <p:spPr>
          <a:xfrm>
            <a:off x="-41077" y="7553"/>
            <a:ext cx="13086954" cy="1317080"/>
          </a:xfrm>
          <a:prstGeom prst="rect">
            <a:avLst/>
          </a:prstGeom>
        </p:spPr>
        <p:txBody>
          <a:bodyPr/>
          <a:lstStyle>
            <a:lvl1pPr>
              <a:defRPr sz="5000"/>
            </a:lvl1pPr>
          </a:lstStyle>
          <a:p>
            <a:pPr/>
            <a:r>
              <a:t>经验教训</a:t>
            </a:r>
          </a:p>
        </p:txBody>
      </p:sp>
      <p:sp>
        <p:nvSpPr>
          <p:cNvPr id="426" name="Shape 426"/>
          <p:cNvSpPr/>
          <p:nvPr/>
        </p:nvSpPr>
        <p:spPr>
          <a:xfrm>
            <a:off x="928702" y="1381125"/>
            <a:ext cx="10537795" cy="12763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5000" indent="-635000" algn="l">
              <a:lnSpc>
                <a:spcPct val="150000"/>
              </a:lnSpc>
              <a:buSzPct val="100000"/>
              <a:buAutoNum type="arabicPeriod" startAt="1"/>
              <a:defRPr sz="2600"/>
            </a:pPr>
            <a:r>
              <a:t>本地增量包更新安装之后，缓存问题；</a:t>
            </a:r>
          </a:p>
          <a:p>
            <a:pPr marL="635000" indent="-635000" algn="l">
              <a:lnSpc>
                <a:spcPct val="150000"/>
              </a:lnSpc>
              <a:buSzPct val="100000"/>
              <a:buAutoNum type="arabicPeriod" startAt="1"/>
              <a:defRPr sz="2600"/>
            </a:pPr>
            <a:r>
              <a:t>HTTP直连活动页面，缓存问题；</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26"/>
                                        </p:tgtEl>
                                        <p:attrNameLst>
                                          <p:attrName>style.visibility</p:attrName>
                                        </p:attrNameLst>
                                      </p:cBhvr>
                                      <p:to>
                                        <p:strVal val="visible"/>
                                      </p:to>
                                    </p:set>
                                    <p:animEffect filter="dissolve" transition="in">
                                      <p:cBhvr>
                                        <p:cTn id="7" dur="1000"/>
                                        <p:tgtEl>
                                          <p:spTgt spid="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6" grpId="1"/>
    </p:bldLst>
  </p:timing>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8" name="Shape 428"/>
          <p:cNvSpPr/>
          <p:nvPr>
            <p:ph type="title"/>
          </p:nvPr>
        </p:nvSpPr>
        <p:spPr>
          <a:prstGeom prst="rect">
            <a:avLst/>
          </a:prstGeom>
        </p:spPr>
        <p:txBody>
          <a:bodyPr/>
          <a:lstStyle/>
          <a:p>
            <a:pPr/>
            <a:r>
              <a:t>网络协议的分层设计</a:t>
            </a:r>
          </a:p>
        </p:txBody>
      </p:sp>
      <p:sp>
        <p:nvSpPr>
          <p:cNvPr id="429" name="Shape 429"/>
          <p:cNvSpPr/>
          <p:nvPr>
            <p:ph type="body" idx="1"/>
          </p:nvPr>
        </p:nvSpPr>
        <p:spPr>
          <a:xfrm>
            <a:off x="952500" y="2609850"/>
            <a:ext cx="11099800" cy="6286500"/>
          </a:xfrm>
          <a:prstGeom prst="rect">
            <a:avLst/>
          </a:prstGeom>
        </p:spPr>
        <p:txBody>
          <a:bodyPr/>
          <a:lstStyle/>
          <a:p>
            <a:pPr marL="302260" indent="-302260" defTabSz="397256">
              <a:spcBef>
                <a:spcPts val="2800"/>
              </a:spcBef>
              <a:defRPr sz="2448"/>
            </a:pPr>
            <a:r>
              <a:t>应用层：面向应用的协议，如HTTP，FTP，SMTP，POP3</a:t>
            </a:r>
          </a:p>
          <a:p>
            <a:pPr marL="302260" indent="-302260" defTabSz="397256">
              <a:spcBef>
                <a:spcPts val="2800"/>
              </a:spcBef>
              <a:defRPr sz="2448"/>
            </a:pPr>
            <a:r>
              <a:t>表示层：信息的语法语义以及之间的管理，如加解密、转换翻译、压缩解压缩</a:t>
            </a:r>
          </a:p>
          <a:p>
            <a:pPr marL="302260" indent="-302260" defTabSz="397256">
              <a:spcBef>
                <a:spcPts val="2800"/>
              </a:spcBef>
              <a:defRPr sz="2448"/>
            </a:pPr>
            <a:r>
              <a:t>会话层：不同机器上的用户之间建立和管理会话，如SSL/TLS</a:t>
            </a:r>
          </a:p>
          <a:p>
            <a:pPr marL="302260" indent="-302260" defTabSz="397256">
              <a:spcBef>
                <a:spcPts val="2800"/>
              </a:spcBef>
              <a:defRPr sz="2448"/>
            </a:pPr>
            <a:r>
              <a:t>传输层：接收上一层数据，必要时进行数据分割，交给网络层，如TCP，UDP</a:t>
            </a:r>
          </a:p>
          <a:p>
            <a:pPr marL="302260" indent="-302260" defTabSz="397256">
              <a:spcBef>
                <a:spcPts val="2800"/>
              </a:spcBef>
              <a:defRPr sz="2448"/>
            </a:pPr>
            <a:r>
              <a:t>网络层：控制子网的运行，逻辑寻址、分组传输、路由选择等，如IP，ICMP</a:t>
            </a:r>
          </a:p>
          <a:p>
            <a:pPr marL="302260" indent="-302260" defTabSz="397256">
              <a:spcBef>
                <a:spcPts val="2800"/>
              </a:spcBef>
              <a:defRPr sz="2448"/>
            </a:pPr>
            <a:r>
              <a:t>数据链路层：物理寻址，同时将原始比特流转变成逻辑传输线路，如PPTP，ARP，RARP</a:t>
            </a:r>
          </a:p>
          <a:p>
            <a:pPr marL="302260" indent="-302260" defTabSz="397256">
              <a:spcBef>
                <a:spcPts val="2800"/>
              </a:spcBef>
              <a:defRPr sz="2448"/>
            </a:pPr>
            <a:r>
              <a:t>物理层：机械、电子等通信信道上的原始比特流传输，如Ethernet</a:t>
            </a:r>
          </a:p>
        </p:txBody>
      </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1" name="Shape 431"/>
          <p:cNvSpPr/>
          <p:nvPr>
            <p:ph type="title"/>
          </p:nvPr>
        </p:nvSpPr>
        <p:spPr>
          <a:prstGeom prst="rect">
            <a:avLst/>
          </a:prstGeom>
        </p:spPr>
        <p:txBody>
          <a:bodyPr/>
          <a:lstStyle/>
          <a:p>
            <a:pPr/>
            <a:r>
              <a:t>网络协议的分层设计</a:t>
            </a:r>
          </a:p>
        </p:txBody>
      </p:sp>
      <p:pic>
        <p:nvPicPr>
          <p:cNvPr id="432" name="pasted-image.png"/>
          <p:cNvPicPr>
            <a:picLocks noChangeAspect="1"/>
          </p:cNvPicPr>
          <p:nvPr/>
        </p:nvPicPr>
        <p:blipFill>
          <a:blip r:embed="rId2">
            <a:extLst/>
          </a:blip>
          <a:stretch>
            <a:fillRect/>
          </a:stretch>
        </p:blipFill>
        <p:spPr>
          <a:xfrm>
            <a:off x="88900" y="2678139"/>
            <a:ext cx="12926886" cy="6946255"/>
          </a:xfrm>
          <a:prstGeom prst="rect">
            <a:avLst/>
          </a:prstGeom>
          <a:ln w="12700">
            <a:miter lim="400000"/>
          </a:ln>
        </p:spPr>
      </p:pic>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4" name="Shape 434"/>
          <p:cNvSpPr/>
          <p:nvPr>
            <p:ph type="title"/>
          </p:nvPr>
        </p:nvSpPr>
        <p:spPr>
          <a:prstGeom prst="rect">
            <a:avLst/>
          </a:prstGeom>
        </p:spPr>
        <p:txBody>
          <a:bodyPr/>
          <a:lstStyle/>
          <a:p>
            <a:pPr/>
            <a:r>
              <a:t>TCP/IP模型的数据封装</a:t>
            </a:r>
          </a:p>
        </p:txBody>
      </p:sp>
      <p:pic>
        <p:nvPicPr>
          <p:cNvPr id="435" name="pasted-image.png"/>
          <p:cNvPicPr>
            <a:picLocks noChangeAspect="1"/>
          </p:cNvPicPr>
          <p:nvPr/>
        </p:nvPicPr>
        <p:blipFill>
          <a:blip r:embed="rId2">
            <a:extLst/>
          </a:blip>
          <a:stretch>
            <a:fillRect/>
          </a:stretch>
        </p:blipFill>
        <p:spPr>
          <a:xfrm>
            <a:off x="631559" y="3016399"/>
            <a:ext cx="12365054" cy="5473402"/>
          </a:xfrm>
          <a:prstGeom prst="rect">
            <a:avLst/>
          </a:prstGeom>
          <a:ln w="12700">
            <a:miter lim="400000"/>
          </a:ln>
        </p:spPr>
      </p:pic>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7" name="Shape 437"/>
          <p:cNvSpPr/>
          <p:nvPr>
            <p:ph type="title"/>
          </p:nvPr>
        </p:nvSpPr>
        <p:spPr>
          <a:prstGeom prst="rect">
            <a:avLst/>
          </a:prstGeom>
        </p:spPr>
        <p:txBody>
          <a:bodyPr/>
          <a:lstStyle/>
          <a:p>
            <a:pPr/>
            <a:r>
              <a:t>IP Header</a:t>
            </a:r>
          </a:p>
        </p:txBody>
      </p:sp>
      <p:pic>
        <p:nvPicPr>
          <p:cNvPr id="438" name="pasted-image.png"/>
          <p:cNvPicPr>
            <a:picLocks noChangeAspect="1"/>
          </p:cNvPicPr>
          <p:nvPr/>
        </p:nvPicPr>
        <p:blipFill>
          <a:blip r:embed="rId3">
            <a:extLst/>
          </a:blip>
          <a:stretch>
            <a:fillRect/>
          </a:stretch>
        </p:blipFill>
        <p:spPr>
          <a:xfrm>
            <a:off x="1182538" y="1965473"/>
            <a:ext cx="11176001" cy="7099301"/>
          </a:xfrm>
          <a:prstGeom prst="rect">
            <a:avLst/>
          </a:prstGeom>
          <a:ln w="12700">
            <a:miter lim="400000"/>
          </a:ln>
        </p:spPr>
      </p:pic>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0" name="Shape 440"/>
          <p:cNvSpPr/>
          <p:nvPr>
            <p:ph type="title"/>
          </p:nvPr>
        </p:nvSpPr>
        <p:spPr>
          <a:prstGeom prst="rect">
            <a:avLst/>
          </a:prstGeom>
        </p:spPr>
        <p:txBody>
          <a:bodyPr/>
          <a:lstStyle/>
          <a:p>
            <a:pPr/>
            <a:r>
              <a:t>TCP Header</a:t>
            </a:r>
          </a:p>
        </p:txBody>
      </p:sp>
      <p:pic>
        <p:nvPicPr>
          <p:cNvPr id="441" name="pasted-image.png"/>
          <p:cNvPicPr>
            <a:picLocks noChangeAspect="1"/>
          </p:cNvPicPr>
          <p:nvPr/>
        </p:nvPicPr>
        <p:blipFill>
          <a:blip r:embed="rId2">
            <a:extLst/>
          </a:blip>
          <a:stretch>
            <a:fillRect/>
          </a:stretch>
        </p:blipFill>
        <p:spPr>
          <a:xfrm>
            <a:off x="939263" y="2186974"/>
            <a:ext cx="11544656" cy="7333481"/>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nvSpPr>
        <p:spPr>
          <a:xfrm>
            <a:off x="1583332" y="3126060"/>
            <a:ext cx="9279336" cy="2032943"/>
          </a:xfrm>
          <a:prstGeom prst="rect">
            <a:avLst/>
          </a:prstGeom>
          <a:solidFill>
            <a:srgbClr val="A6AAA9"/>
          </a:solidFill>
          <a:ln w="12700">
            <a:miter lim="400000"/>
          </a:ln>
        </p:spPr>
        <p:txBody>
          <a:bodyPr lIns="50800" tIns="50800" rIns="50800" bIns="50800" anchor="ctr"/>
          <a:lstStyle/>
          <a:p>
            <a:pPr>
              <a:defRPr sz="2400">
                <a:solidFill>
                  <a:srgbClr val="FFFFFF"/>
                </a:solidFill>
              </a:defRPr>
            </a:pPr>
          </a:p>
        </p:txBody>
      </p:sp>
      <p:sp>
        <p:nvSpPr>
          <p:cNvPr id="143" name="Shape 143"/>
          <p:cNvSpPr/>
          <p:nvPr>
            <p:ph type="title"/>
          </p:nvPr>
        </p:nvSpPr>
        <p:spPr>
          <a:xfrm>
            <a:off x="-41077" y="7553"/>
            <a:ext cx="13086954" cy="1317080"/>
          </a:xfrm>
          <a:prstGeom prst="rect">
            <a:avLst/>
          </a:prstGeom>
        </p:spPr>
        <p:txBody>
          <a:bodyPr/>
          <a:lstStyle>
            <a:lvl1pPr>
              <a:defRPr sz="6000"/>
            </a:lvl1pPr>
          </a:lstStyle>
          <a:p>
            <a:pPr/>
            <a:r>
              <a:t>概览—App整体架构中的Hybrid</a:t>
            </a:r>
          </a:p>
        </p:txBody>
      </p:sp>
      <p:sp>
        <p:nvSpPr>
          <p:cNvPr id="144" name="Shape 144"/>
          <p:cNvSpPr/>
          <p:nvPr/>
        </p:nvSpPr>
        <p:spPr>
          <a:xfrm>
            <a:off x="1557932" y="8485571"/>
            <a:ext cx="9330136" cy="711202"/>
          </a:xfrm>
          <a:prstGeom prst="rect">
            <a:avLst/>
          </a:prstGeom>
          <a:solidFill>
            <a:srgbClr val="000000">
              <a:alpha val="60000"/>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Android/iOS</a:t>
            </a:r>
          </a:p>
        </p:txBody>
      </p:sp>
      <p:sp>
        <p:nvSpPr>
          <p:cNvPr id="145" name="Shape 145"/>
          <p:cNvSpPr/>
          <p:nvPr/>
        </p:nvSpPr>
        <p:spPr>
          <a:xfrm>
            <a:off x="1811932" y="3342952"/>
            <a:ext cx="4099125" cy="1502570"/>
          </a:xfrm>
          <a:prstGeom prst="rect">
            <a:avLst/>
          </a:prstGeom>
          <a:solidFill>
            <a:schemeClr val="accent3">
              <a:hueOff val="-546623"/>
              <a:satOff val="7767"/>
              <a:lumOff val="-14512"/>
            </a:schemeClr>
          </a:solidFill>
          <a:ln w="12700">
            <a:miter lim="400000"/>
          </a:ln>
        </p:spPr>
        <p:txBody>
          <a:bodyPr lIns="50800" tIns="50800" rIns="50800" bIns="50800" anchor="ctr"/>
          <a:lstStyle/>
          <a:p>
            <a:pPr>
              <a:defRPr sz="2400">
                <a:solidFill>
                  <a:srgbClr val="FFFFFF"/>
                </a:solidFill>
              </a:defRPr>
            </a:pPr>
          </a:p>
        </p:txBody>
      </p:sp>
      <p:sp>
        <p:nvSpPr>
          <p:cNvPr id="146" name="Shape 146"/>
          <p:cNvSpPr/>
          <p:nvPr/>
        </p:nvSpPr>
        <p:spPr>
          <a:xfrm>
            <a:off x="1570632" y="1603970"/>
            <a:ext cx="3901481" cy="1074813"/>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000"/>
            </a:lvl1pPr>
          </a:lstStyle>
          <a:p>
            <a:pPr/>
            <a:r>
              <a:t>H5(Javascript/CSS/HTML)</a:t>
            </a:r>
          </a:p>
        </p:txBody>
      </p:sp>
      <p:sp>
        <p:nvSpPr>
          <p:cNvPr id="147" name="Shape 147"/>
          <p:cNvSpPr/>
          <p:nvPr/>
        </p:nvSpPr>
        <p:spPr>
          <a:xfrm>
            <a:off x="6472832" y="1603970"/>
            <a:ext cx="4388248" cy="1074813"/>
          </a:xfrm>
          <a:prstGeom prst="rect">
            <a:avLst/>
          </a:prstGeom>
          <a:solidFill>
            <a:srgbClr val="DCDEE0"/>
          </a:solidFill>
          <a:ln w="12700">
            <a:miter lim="400000"/>
          </a:ln>
        </p:spPr>
        <p:txBody>
          <a:bodyPr lIns="50800" tIns="50800" rIns="50800" bIns="50800" anchor="ctr"/>
          <a:lstStyle/>
          <a:p>
            <a:pPr>
              <a:defRPr sz="2400">
                <a:solidFill>
                  <a:srgbClr val="FFFFFF"/>
                </a:solidFill>
              </a:defRPr>
            </a:pPr>
          </a:p>
        </p:txBody>
      </p:sp>
      <p:sp>
        <p:nvSpPr>
          <p:cNvPr id="148" name="Shape 148"/>
          <p:cNvSpPr/>
          <p:nvPr/>
        </p:nvSpPr>
        <p:spPr>
          <a:xfrm>
            <a:off x="7300436" y="1938176"/>
            <a:ext cx="263144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Activity/ViewController</a:t>
            </a:r>
          </a:p>
        </p:txBody>
      </p:sp>
      <p:sp>
        <p:nvSpPr>
          <p:cNvPr id="149" name="Shape 149"/>
          <p:cNvSpPr/>
          <p:nvPr/>
        </p:nvSpPr>
        <p:spPr>
          <a:xfrm>
            <a:off x="11368000" y="8637971"/>
            <a:ext cx="543943"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2000">
                <a:latin typeface="Helvetica"/>
                <a:ea typeface="Helvetica"/>
                <a:cs typeface="Helvetica"/>
                <a:sym typeface="Helvetica"/>
              </a:defRPr>
            </a:lvl1pPr>
          </a:lstStyle>
          <a:p>
            <a:pPr/>
            <a:r>
              <a:t>OS</a:t>
            </a:r>
          </a:p>
        </p:txBody>
      </p:sp>
      <p:sp>
        <p:nvSpPr>
          <p:cNvPr id="150" name="Shape 150"/>
          <p:cNvSpPr/>
          <p:nvPr/>
        </p:nvSpPr>
        <p:spPr>
          <a:xfrm>
            <a:off x="11306695" y="4005529"/>
            <a:ext cx="1313013"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2000">
                <a:latin typeface="Helvetica"/>
                <a:ea typeface="Helvetica"/>
                <a:cs typeface="Helvetica"/>
                <a:sym typeface="Helvetica"/>
              </a:defRPr>
            </a:lvl1pPr>
          </a:lstStyle>
          <a:p>
            <a:pPr/>
            <a:r>
              <a:t>Container</a:t>
            </a:r>
          </a:p>
        </p:txBody>
      </p:sp>
      <p:sp>
        <p:nvSpPr>
          <p:cNvPr id="151" name="Shape 151"/>
          <p:cNvSpPr/>
          <p:nvPr/>
        </p:nvSpPr>
        <p:spPr>
          <a:xfrm>
            <a:off x="11275814" y="2035770"/>
            <a:ext cx="1374776"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2000">
                <a:latin typeface="Helvetica"/>
                <a:ea typeface="Helvetica"/>
                <a:cs typeface="Helvetica"/>
                <a:sym typeface="Helvetica"/>
              </a:defRPr>
            </a:lvl1pPr>
          </a:lstStyle>
          <a:p>
            <a:pPr/>
            <a:r>
              <a:t>View</a:t>
            </a:r>
          </a:p>
        </p:txBody>
      </p:sp>
      <p:sp>
        <p:nvSpPr>
          <p:cNvPr id="152" name="Shape 152"/>
          <p:cNvSpPr/>
          <p:nvPr/>
        </p:nvSpPr>
        <p:spPr>
          <a:xfrm>
            <a:off x="2019300" y="3494831"/>
            <a:ext cx="1597621" cy="469901"/>
          </a:xfrm>
          <a:prstGeom prst="rect">
            <a:avLst/>
          </a:prstGeom>
          <a:solidFill>
            <a:schemeClr val="accent3">
              <a:satOff val="18648"/>
              <a:lumOff val="5971"/>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pPr/>
            <a:r>
              <a:t>H5Container</a:t>
            </a:r>
          </a:p>
        </p:txBody>
      </p:sp>
      <p:sp>
        <p:nvSpPr>
          <p:cNvPr id="153" name="Shape 153"/>
          <p:cNvSpPr/>
          <p:nvPr/>
        </p:nvSpPr>
        <p:spPr>
          <a:xfrm>
            <a:off x="4178300" y="3494831"/>
            <a:ext cx="1497658" cy="469901"/>
          </a:xfrm>
          <a:prstGeom prst="rect">
            <a:avLst/>
          </a:prstGeom>
          <a:solidFill>
            <a:schemeClr val="accent3">
              <a:satOff val="18648"/>
              <a:lumOff val="5971"/>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pPr/>
            <a:r>
              <a:t>JSBridge</a:t>
            </a:r>
          </a:p>
        </p:txBody>
      </p:sp>
      <p:sp>
        <p:nvSpPr>
          <p:cNvPr id="154" name="Shape 154"/>
          <p:cNvSpPr/>
          <p:nvPr/>
        </p:nvSpPr>
        <p:spPr>
          <a:xfrm>
            <a:off x="2019300" y="4260601"/>
            <a:ext cx="1597621" cy="469901"/>
          </a:xfrm>
          <a:prstGeom prst="rect">
            <a:avLst/>
          </a:prstGeom>
          <a:solidFill>
            <a:schemeClr val="accent3">
              <a:satOff val="18648"/>
              <a:lumOff val="5971"/>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pPr/>
            <a:r>
              <a:t>H5Plugins</a:t>
            </a:r>
          </a:p>
        </p:txBody>
      </p:sp>
      <p:sp>
        <p:nvSpPr>
          <p:cNvPr id="155" name="Shape 155"/>
          <p:cNvSpPr/>
          <p:nvPr/>
        </p:nvSpPr>
        <p:spPr>
          <a:xfrm>
            <a:off x="4127549" y="4260601"/>
            <a:ext cx="1497659" cy="469901"/>
          </a:xfrm>
          <a:prstGeom prst="rect">
            <a:avLst/>
          </a:prstGeom>
          <a:solidFill>
            <a:schemeClr val="accent3">
              <a:satOff val="18648"/>
              <a:lumOff val="5971"/>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pPr/>
            <a:r>
              <a:t>H5Manager</a:t>
            </a:r>
          </a:p>
        </p:txBody>
      </p:sp>
      <p:sp>
        <p:nvSpPr>
          <p:cNvPr id="156" name="Shape 156"/>
          <p:cNvSpPr/>
          <p:nvPr/>
        </p:nvSpPr>
        <p:spPr>
          <a:xfrm>
            <a:off x="6360852" y="3326010"/>
            <a:ext cx="4099124" cy="1502570"/>
          </a:xfrm>
          <a:prstGeom prst="rect">
            <a:avLst/>
          </a:prstGeom>
          <a:solidFill>
            <a:srgbClr val="DCDEE0"/>
          </a:solidFill>
          <a:ln w="12700">
            <a:miter lim="400000"/>
          </a:ln>
        </p:spPr>
        <p:txBody>
          <a:bodyPr lIns="50800" tIns="50800" rIns="50800" bIns="50800" anchor="ctr"/>
          <a:lstStyle/>
          <a:p>
            <a:pPr>
              <a:defRPr sz="2400">
                <a:solidFill>
                  <a:srgbClr val="FFFFFF"/>
                </a:solidFill>
              </a:defRPr>
            </a:pPr>
          </a:p>
        </p:txBody>
      </p:sp>
      <p:sp>
        <p:nvSpPr>
          <p:cNvPr id="157" name="Shape 157"/>
          <p:cNvSpPr/>
          <p:nvPr/>
        </p:nvSpPr>
        <p:spPr>
          <a:xfrm>
            <a:off x="6604000" y="3494831"/>
            <a:ext cx="1597621" cy="469901"/>
          </a:xfrm>
          <a:prstGeom prst="rect">
            <a:avLst/>
          </a:prstGeom>
          <a:solidFill>
            <a:srgbClr val="FFFFFF"/>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pPr/>
            <a:r>
              <a:t>RootView</a:t>
            </a:r>
          </a:p>
        </p:txBody>
      </p:sp>
      <p:sp>
        <p:nvSpPr>
          <p:cNvPr id="158" name="Shape 158"/>
          <p:cNvSpPr/>
          <p:nvPr/>
        </p:nvSpPr>
        <p:spPr>
          <a:xfrm>
            <a:off x="6604000" y="4260601"/>
            <a:ext cx="1597621" cy="469901"/>
          </a:xfrm>
          <a:prstGeom prst="rect">
            <a:avLst/>
          </a:prstGeom>
          <a:solidFill>
            <a:srgbClr val="FFFFFF"/>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pPr/>
            <a:r>
              <a:t>DataManager</a:t>
            </a:r>
          </a:p>
        </p:txBody>
      </p:sp>
      <p:sp>
        <p:nvSpPr>
          <p:cNvPr id="159" name="Shape 159"/>
          <p:cNvSpPr/>
          <p:nvPr/>
        </p:nvSpPr>
        <p:spPr>
          <a:xfrm>
            <a:off x="8509000" y="3494831"/>
            <a:ext cx="1758157" cy="469901"/>
          </a:xfrm>
          <a:prstGeom prst="rect">
            <a:avLst/>
          </a:prstGeom>
          <a:solidFill>
            <a:srgbClr val="FFFFFF"/>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pPr/>
            <a:r>
              <a:t>ServiceManager</a:t>
            </a:r>
          </a:p>
        </p:txBody>
      </p:sp>
      <p:sp>
        <p:nvSpPr>
          <p:cNvPr id="160" name="Shape 160"/>
          <p:cNvSpPr/>
          <p:nvPr/>
        </p:nvSpPr>
        <p:spPr>
          <a:xfrm>
            <a:off x="8496300" y="4260601"/>
            <a:ext cx="1758157" cy="469901"/>
          </a:xfrm>
          <a:prstGeom prst="rect">
            <a:avLst/>
          </a:prstGeom>
          <a:solidFill>
            <a:srgbClr val="FFFFFF"/>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pPr/>
            <a:r>
              <a:t>RouterManager</a:t>
            </a:r>
          </a:p>
        </p:txBody>
      </p:sp>
      <p:sp>
        <p:nvSpPr>
          <p:cNvPr id="161" name="Shape 161"/>
          <p:cNvSpPr/>
          <p:nvPr/>
        </p:nvSpPr>
        <p:spPr>
          <a:xfrm>
            <a:off x="1583332" y="6312321"/>
            <a:ext cx="9279336" cy="1647132"/>
          </a:xfrm>
          <a:prstGeom prst="rect">
            <a:avLst/>
          </a:prstGeom>
          <a:solidFill>
            <a:srgbClr val="A6AAA9"/>
          </a:solidFill>
          <a:ln w="12700">
            <a:miter lim="400000"/>
          </a:ln>
        </p:spPr>
        <p:txBody>
          <a:bodyPr lIns="50800" tIns="50800" rIns="50800" bIns="50800" anchor="ctr"/>
          <a:lstStyle/>
          <a:p>
            <a:pPr>
              <a:defRPr sz="2400">
                <a:solidFill>
                  <a:srgbClr val="FFFFFF"/>
                </a:solidFill>
              </a:defRPr>
            </a:pPr>
          </a:p>
        </p:txBody>
      </p:sp>
      <p:sp>
        <p:nvSpPr>
          <p:cNvPr id="162" name="Shape 162"/>
          <p:cNvSpPr/>
          <p:nvPr/>
        </p:nvSpPr>
        <p:spPr>
          <a:xfrm>
            <a:off x="11329640" y="6995058"/>
            <a:ext cx="1205360"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2000">
                <a:latin typeface="Helvetica"/>
                <a:ea typeface="Helvetica"/>
                <a:cs typeface="Helvetica"/>
                <a:sym typeface="Helvetica"/>
              </a:defRPr>
            </a:lvl1pPr>
          </a:lstStyle>
          <a:p>
            <a:pPr/>
            <a:r>
              <a:t>Runtime</a:t>
            </a:r>
          </a:p>
        </p:txBody>
      </p:sp>
      <p:sp>
        <p:nvSpPr>
          <p:cNvPr id="163" name="Shape 163"/>
          <p:cNvSpPr/>
          <p:nvPr/>
        </p:nvSpPr>
        <p:spPr>
          <a:xfrm>
            <a:off x="1815281" y="6550558"/>
            <a:ext cx="1374776" cy="469901"/>
          </a:xfrm>
          <a:prstGeom prst="rect">
            <a:avLst/>
          </a:prstGeom>
          <a:solidFill>
            <a:srgbClr val="FFFFFF"/>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pPr/>
            <a:r>
              <a:t>UIComponent</a:t>
            </a:r>
          </a:p>
        </p:txBody>
      </p:sp>
      <p:sp>
        <p:nvSpPr>
          <p:cNvPr id="164" name="Shape 164"/>
          <p:cNvSpPr/>
          <p:nvPr/>
        </p:nvSpPr>
        <p:spPr>
          <a:xfrm>
            <a:off x="3619500" y="6550558"/>
            <a:ext cx="1374776" cy="469901"/>
          </a:xfrm>
          <a:prstGeom prst="rect">
            <a:avLst/>
          </a:prstGeom>
          <a:solidFill>
            <a:srgbClr val="FFFFFF"/>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pPr/>
            <a:r>
              <a:t>Cache</a:t>
            </a:r>
          </a:p>
        </p:txBody>
      </p:sp>
      <p:sp>
        <p:nvSpPr>
          <p:cNvPr id="165" name="Shape 165"/>
          <p:cNvSpPr/>
          <p:nvPr/>
        </p:nvSpPr>
        <p:spPr>
          <a:xfrm>
            <a:off x="1815281" y="7294463"/>
            <a:ext cx="1374776" cy="469901"/>
          </a:xfrm>
          <a:prstGeom prst="rect">
            <a:avLst/>
          </a:prstGeom>
          <a:solidFill>
            <a:srgbClr val="FFFFFF"/>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pPr/>
            <a:r>
              <a:t>Network</a:t>
            </a:r>
          </a:p>
        </p:txBody>
      </p:sp>
      <p:sp>
        <p:nvSpPr>
          <p:cNvPr id="166" name="Shape 166"/>
          <p:cNvSpPr/>
          <p:nvPr/>
        </p:nvSpPr>
        <p:spPr>
          <a:xfrm>
            <a:off x="3619500" y="7294463"/>
            <a:ext cx="1374776" cy="469901"/>
          </a:xfrm>
          <a:prstGeom prst="rect">
            <a:avLst/>
          </a:prstGeom>
          <a:solidFill>
            <a:srgbClr val="FFFFFF"/>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pPr/>
            <a:r>
              <a:t>File</a:t>
            </a:r>
          </a:p>
        </p:txBody>
      </p:sp>
      <p:sp>
        <p:nvSpPr>
          <p:cNvPr id="167" name="Shape 167"/>
          <p:cNvSpPr/>
          <p:nvPr/>
        </p:nvSpPr>
        <p:spPr>
          <a:xfrm>
            <a:off x="5421312" y="6550558"/>
            <a:ext cx="1374776" cy="469901"/>
          </a:xfrm>
          <a:prstGeom prst="rect">
            <a:avLst/>
          </a:prstGeom>
          <a:solidFill>
            <a:srgbClr val="FFFFFF"/>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pPr/>
            <a:r>
              <a:t>DB/ORM</a:t>
            </a:r>
          </a:p>
        </p:txBody>
      </p:sp>
      <p:sp>
        <p:nvSpPr>
          <p:cNvPr id="168" name="Shape 168"/>
          <p:cNvSpPr/>
          <p:nvPr/>
        </p:nvSpPr>
        <p:spPr>
          <a:xfrm>
            <a:off x="5421312" y="7294463"/>
            <a:ext cx="1374776" cy="469901"/>
          </a:xfrm>
          <a:prstGeom prst="rect">
            <a:avLst/>
          </a:prstGeom>
          <a:solidFill>
            <a:srgbClr val="FFFFFF"/>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pPr/>
            <a:r>
              <a:t>Log</a:t>
            </a:r>
          </a:p>
        </p:txBody>
      </p:sp>
      <p:sp>
        <p:nvSpPr>
          <p:cNvPr id="169" name="Shape 169"/>
          <p:cNvSpPr/>
          <p:nvPr/>
        </p:nvSpPr>
        <p:spPr>
          <a:xfrm>
            <a:off x="7223124" y="6550558"/>
            <a:ext cx="1374776" cy="469901"/>
          </a:xfrm>
          <a:prstGeom prst="rect">
            <a:avLst/>
          </a:prstGeom>
          <a:solidFill>
            <a:srgbClr val="FFFFFF"/>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pPr/>
            <a:r>
              <a:t>Locate</a:t>
            </a:r>
          </a:p>
        </p:txBody>
      </p:sp>
      <p:sp>
        <p:nvSpPr>
          <p:cNvPr id="170" name="Shape 170"/>
          <p:cNvSpPr/>
          <p:nvPr/>
        </p:nvSpPr>
        <p:spPr>
          <a:xfrm>
            <a:off x="7223124" y="7294463"/>
            <a:ext cx="1374776" cy="469901"/>
          </a:xfrm>
          <a:prstGeom prst="rect">
            <a:avLst/>
          </a:prstGeom>
          <a:solidFill>
            <a:srgbClr val="FFFFFF"/>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pPr/>
            <a:r>
              <a:t>Security</a:t>
            </a:r>
          </a:p>
        </p:txBody>
      </p:sp>
      <p:sp>
        <p:nvSpPr>
          <p:cNvPr id="171" name="Shape 171"/>
          <p:cNvSpPr/>
          <p:nvPr/>
        </p:nvSpPr>
        <p:spPr>
          <a:xfrm>
            <a:off x="9024936" y="6550558"/>
            <a:ext cx="1374776" cy="469901"/>
          </a:xfrm>
          <a:prstGeom prst="rect">
            <a:avLst/>
          </a:prstGeom>
          <a:solidFill>
            <a:srgbClr val="FFFFFF"/>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pPr/>
            <a:r>
              <a:t>Utility</a:t>
            </a:r>
          </a:p>
        </p:txBody>
      </p:sp>
      <p:sp>
        <p:nvSpPr>
          <p:cNvPr id="172" name="Shape 172"/>
          <p:cNvSpPr/>
          <p:nvPr/>
        </p:nvSpPr>
        <p:spPr>
          <a:xfrm>
            <a:off x="9024936" y="7294463"/>
            <a:ext cx="1374776" cy="469901"/>
          </a:xfrm>
          <a:prstGeom prst="rect">
            <a:avLst/>
          </a:prstGeom>
          <a:solidFill>
            <a:srgbClr val="FFFFFF"/>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pPr/>
            <a:r>
              <a:t>…….</a:t>
            </a:r>
          </a:p>
        </p:txBody>
      </p:sp>
      <p:sp>
        <p:nvSpPr>
          <p:cNvPr id="173" name="Shape 173"/>
          <p:cNvSpPr/>
          <p:nvPr/>
        </p:nvSpPr>
        <p:spPr>
          <a:xfrm>
            <a:off x="1583332" y="5364751"/>
            <a:ext cx="9279336" cy="666577"/>
          </a:xfrm>
          <a:prstGeom prst="rect">
            <a:avLst/>
          </a:prstGeom>
          <a:solidFill>
            <a:srgbClr val="A6AAA9"/>
          </a:solidFill>
          <a:ln w="12700">
            <a:miter lim="400000"/>
          </a:ln>
        </p:spPr>
        <p:txBody>
          <a:bodyPr lIns="50800" tIns="50800" rIns="50800" bIns="50800" anchor="ctr"/>
          <a:lstStyle/>
          <a:p>
            <a:pPr>
              <a:defRPr sz="2400">
                <a:solidFill>
                  <a:srgbClr val="FFFFFF"/>
                </a:solidFill>
              </a:defRPr>
            </a:pPr>
          </a:p>
        </p:txBody>
      </p:sp>
      <p:sp>
        <p:nvSpPr>
          <p:cNvPr id="174" name="Shape 174"/>
          <p:cNvSpPr/>
          <p:nvPr/>
        </p:nvSpPr>
        <p:spPr>
          <a:xfrm>
            <a:off x="11272961" y="5582177"/>
            <a:ext cx="1318717"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2000">
                <a:latin typeface="Helvetica"/>
                <a:ea typeface="Helvetica"/>
                <a:cs typeface="Helvetica"/>
                <a:sym typeface="Helvetica"/>
              </a:defRPr>
            </a:lvl1pPr>
          </a:lstStyle>
          <a:p>
            <a:pPr/>
            <a:r>
              <a:t>Business</a:t>
            </a:r>
          </a:p>
        </p:txBody>
      </p:sp>
      <p:sp>
        <p:nvSpPr>
          <p:cNvPr id="175" name="Shape 175"/>
          <p:cNvSpPr/>
          <p:nvPr/>
        </p:nvSpPr>
        <p:spPr>
          <a:xfrm>
            <a:off x="1815281" y="5463089"/>
            <a:ext cx="1374776" cy="469901"/>
          </a:xfrm>
          <a:prstGeom prst="rect">
            <a:avLst/>
          </a:prstGeom>
          <a:solidFill>
            <a:srgbClr val="FFFFFF"/>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pPr/>
            <a:r>
              <a:t>Account</a:t>
            </a:r>
          </a:p>
        </p:txBody>
      </p:sp>
      <p:sp>
        <p:nvSpPr>
          <p:cNvPr id="176" name="Shape 176"/>
          <p:cNvSpPr/>
          <p:nvPr/>
        </p:nvSpPr>
        <p:spPr>
          <a:xfrm>
            <a:off x="3619500" y="5463089"/>
            <a:ext cx="1374775" cy="469901"/>
          </a:xfrm>
          <a:prstGeom prst="rect">
            <a:avLst/>
          </a:prstGeom>
          <a:solidFill>
            <a:srgbClr val="FFFFFF"/>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pPr/>
            <a:r>
              <a:t>Payment</a:t>
            </a:r>
          </a:p>
        </p:txBody>
      </p:sp>
      <p:sp>
        <p:nvSpPr>
          <p:cNvPr id="177" name="Shape 177"/>
          <p:cNvSpPr/>
          <p:nvPr/>
        </p:nvSpPr>
        <p:spPr>
          <a:xfrm>
            <a:off x="5421312" y="5454618"/>
            <a:ext cx="1374776" cy="469901"/>
          </a:xfrm>
          <a:prstGeom prst="rect">
            <a:avLst/>
          </a:prstGeom>
          <a:solidFill>
            <a:srgbClr val="FFFFFF"/>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pPr/>
            <a:r>
              <a:t>DataManager</a:t>
            </a:r>
          </a:p>
        </p:txBody>
      </p:sp>
      <p:sp>
        <p:nvSpPr>
          <p:cNvPr id="178" name="Shape 178"/>
          <p:cNvSpPr/>
          <p:nvPr/>
        </p:nvSpPr>
        <p:spPr>
          <a:xfrm>
            <a:off x="7223124" y="5454618"/>
            <a:ext cx="1374776" cy="469901"/>
          </a:xfrm>
          <a:prstGeom prst="rect">
            <a:avLst/>
          </a:prstGeom>
          <a:solidFill>
            <a:srgbClr val="FFFFFF"/>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pPr/>
            <a:r>
              <a:t>ConfigManage</a:t>
            </a:r>
          </a:p>
        </p:txBody>
      </p:sp>
      <p:sp>
        <p:nvSpPr>
          <p:cNvPr id="179" name="Shape 179"/>
          <p:cNvSpPr/>
          <p:nvPr/>
        </p:nvSpPr>
        <p:spPr>
          <a:xfrm>
            <a:off x="9024936" y="5454618"/>
            <a:ext cx="1374776" cy="469901"/>
          </a:xfrm>
          <a:prstGeom prst="rect">
            <a:avLst/>
          </a:prstGeom>
          <a:solidFill>
            <a:srgbClr val="FFFFFF"/>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pPr/>
            <a:r>
              <a:t>……</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3" name="Shape 443"/>
          <p:cNvSpPr/>
          <p:nvPr>
            <p:ph type="title"/>
          </p:nvPr>
        </p:nvSpPr>
        <p:spPr>
          <a:prstGeom prst="rect">
            <a:avLst/>
          </a:prstGeom>
        </p:spPr>
        <p:txBody>
          <a:bodyPr/>
          <a:lstStyle/>
          <a:p>
            <a:pPr/>
            <a:r>
              <a:t>问题</a:t>
            </a:r>
          </a:p>
        </p:txBody>
      </p:sp>
      <p:sp>
        <p:nvSpPr>
          <p:cNvPr id="444" name="Shape 444"/>
          <p:cNvSpPr/>
          <p:nvPr>
            <p:ph type="body" idx="1"/>
          </p:nvPr>
        </p:nvSpPr>
        <p:spPr>
          <a:xfrm>
            <a:off x="952500" y="2609850"/>
            <a:ext cx="11099800" cy="6286500"/>
          </a:xfrm>
          <a:prstGeom prst="rect">
            <a:avLst/>
          </a:prstGeom>
        </p:spPr>
        <p:txBody>
          <a:bodyPr/>
          <a:lstStyle/>
          <a:p>
            <a:pPr/>
            <a:r>
              <a:t>如果当初没有TCP/IP层，只有对应MAC地址的数据链路层，即Ethernet Fram + HTTP，可以Work吗？</a:t>
            </a:r>
          </a:p>
          <a:p>
            <a:pPr/>
            <a:r>
              <a:t>如果有TCP，没有IP，即Ethernet + TCP + HTTP，可以Work吗？</a:t>
            </a:r>
          </a:p>
          <a:p>
            <a:pPr/>
            <a:r>
              <a:t>不想要TCP层，只要IP层，可以吗？</a:t>
            </a:r>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6" name="Shape 446"/>
          <p:cNvSpPr/>
          <p:nvPr>
            <p:ph type="title"/>
          </p:nvPr>
        </p:nvSpPr>
        <p:spPr>
          <a:prstGeom prst="rect">
            <a:avLst/>
          </a:prstGeom>
        </p:spPr>
        <p:txBody>
          <a:bodyPr/>
          <a:lstStyle/>
          <a:p>
            <a:pPr/>
            <a:r>
              <a:t>UDP Header</a:t>
            </a:r>
          </a:p>
        </p:txBody>
      </p:sp>
      <p:pic>
        <p:nvPicPr>
          <p:cNvPr id="447" name="pasted-image.png"/>
          <p:cNvPicPr>
            <a:picLocks noChangeAspect="1"/>
          </p:cNvPicPr>
          <p:nvPr/>
        </p:nvPicPr>
        <p:blipFill>
          <a:blip r:embed="rId2">
            <a:extLst/>
          </a:blip>
          <a:stretch>
            <a:fillRect/>
          </a:stretch>
        </p:blipFill>
        <p:spPr>
          <a:xfrm>
            <a:off x="1885950" y="4082486"/>
            <a:ext cx="9904988" cy="2623114"/>
          </a:xfrm>
          <a:prstGeom prst="rect">
            <a:avLst/>
          </a:prstGeom>
          <a:ln w="12700">
            <a:miter lim="400000"/>
          </a:ln>
        </p:spPr>
      </p:pic>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9" name="Shape 449"/>
          <p:cNvSpPr/>
          <p:nvPr>
            <p:ph type="title"/>
          </p:nvPr>
        </p:nvSpPr>
        <p:spPr>
          <a:prstGeom prst="rect">
            <a:avLst/>
          </a:prstGeom>
        </p:spPr>
        <p:txBody>
          <a:bodyPr/>
          <a:lstStyle/>
          <a:p>
            <a:pPr/>
            <a:r>
              <a:t>解析TCP协议</a:t>
            </a:r>
          </a:p>
        </p:txBody>
      </p:sp>
      <p:pic>
        <p:nvPicPr>
          <p:cNvPr id="450" name="pasted-image.png"/>
          <p:cNvPicPr>
            <a:picLocks noChangeAspect="1"/>
          </p:cNvPicPr>
          <p:nvPr/>
        </p:nvPicPr>
        <p:blipFill>
          <a:blip r:embed="rId2">
            <a:extLst/>
          </a:blip>
          <a:stretch>
            <a:fillRect/>
          </a:stretch>
        </p:blipFill>
        <p:spPr>
          <a:xfrm>
            <a:off x="1955800" y="3064951"/>
            <a:ext cx="9977394" cy="4809049"/>
          </a:xfrm>
          <a:prstGeom prst="rect">
            <a:avLst/>
          </a:prstGeom>
          <a:ln w="12700">
            <a:miter lim="400000"/>
          </a:ln>
        </p:spPr>
      </p:pic>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2" name="Shape 452"/>
          <p:cNvSpPr/>
          <p:nvPr>
            <p:ph type="title"/>
          </p:nvPr>
        </p:nvSpPr>
        <p:spPr>
          <a:prstGeom prst="rect">
            <a:avLst/>
          </a:prstGeom>
        </p:spPr>
        <p:txBody>
          <a:bodyPr/>
          <a:lstStyle/>
          <a:p>
            <a:pPr/>
            <a:r>
              <a:t>解析TCP协议</a:t>
            </a:r>
          </a:p>
        </p:txBody>
      </p:sp>
      <p:sp>
        <p:nvSpPr>
          <p:cNvPr id="453" name="Shape 453"/>
          <p:cNvSpPr/>
          <p:nvPr>
            <p:ph type="body" idx="1"/>
          </p:nvPr>
        </p:nvSpPr>
        <p:spPr>
          <a:xfrm>
            <a:off x="952500" y="2609850"/>
            <a:ext cx="11099800" cy="6286500"/>
          </a:xfrm>
          <a:prstGeom prst="rect">
            <a:avLst/>
          </a:prstGeom>
        </p:spPr>
        <p:txBody>
          <a:bodyPr/>
          <a:lstStyle/>
          <a:p>
            <a:pPr marL="413384" indent="-413384" defTabSz="543305">
              <a:spcBef>
                <a:spcPts val="3900"/>
              </a:spcBef>
              <a:defRPr sz="3348"/>
            </a:pPr>
            <a:r>
              <a:t>Sequence Number：包序号，用于解决网络包乱序(Reordering)的问题。</a:t>
            </a:r>
          </a:p>
          <a:p>
            <a:pPr marL="413384" indent="-413384" defTabSz="543305">
              <a:spcBef>
                <a:spcPts val="3900"/>
              </a:spcBef>
              <a:defRPr sz="3348"/>
            </a:pPr>
            <a:r>
              <a:t>Acknowledgement Number：ACK确认号，用于确认收到，用来解决不丢包的问题</a:t>
            </a:r>
          </a:p>
          <a:p>
            <a:pPr marL="413384" indent="-413384" defTabSz="543305">
              <a:spcBef>
                <a:spcPts val="3900"/>
              </a:spcBef>
              <a:defRPr sz="3348"/>
            </a:pPr>
            <a:r>
              <a:t>Window又叫Advertised Window，即滑动窗口(Sliding Window)，用于解决流量控制的问题</a:t>
            </a:r>
          </a:p>
          <a:p>
            <a:pPr marL="413384" indent="-413384" defTabSz="543305">
              <a:spcBef>
                <a:spcPts val="3900"/>
              </a:spcBef>
              <a:defRPr sz="3348"/>
            </a:pPr>
            <a:r>
              <a:t>Code Bits (TCP Flags)：是包的类型或者标识当前TCP状态</a:t>
            </a: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5" name="Shape 455"/>
          <p:cNvSpPr/>
          <p:nvPr>
            <p:ph type="title"/>
          </p:nvPr>
        </p:nvSpPr>
        <p:spPr>
          <a:prstGeom prst="rect">
            <a:avLst/>
          </a:prstGeom>
        </p:spPr>
        <p:txBody>
          <a:bodyPr/>
          <a:lstStyle>
            <a:lvl1pPr defTabSz="554990">
              <a:defRPr sz="7600"/>
            </a:lvl1pPr>
          </a:lstStyle>
          <a:p>
            <a:pPr/>
            <a:r>
              <a:t>解析TCP协议 - TCP Flags</a:t>
            </a:r>
          </a:p>
        </p:txBody>
      </p:sp>
      <p:sp>
        <p:nvSpPr>
          <p:cNvPr id="456" name="Shape 456"/>
          <p:cNvSpPr/>
          <p:nvPr>
            <p:ph type="body" idx="1"/>
          </p:nvPr>
        </p:nvSpPr>
        <p:spPr>
          <a:xfrm>
            <a:off x="952500" y="2609850"/>
            <a:ext cx="11099800" cy="6286500"/>
          </a:xfrm>
          <a:prstGeom prst="rect">
            <a:avLst/>
          </a:prstGeom>
        </p:spPr>
        <p:txBody>
          <a:bodyPr/>
          <a:lstStyle/>
          <a:p>
            <a:pPr marL="231139" indent="-231139" defTabSz="303783">
              <a:spcBef>
                <a:spcPts val="2100"/>
              </a:spcBef>
              <a:defRPr sz="1871"/>
            </a:pPr>
            <a:r>
              <a:t>NS (1 bit) – ECN-nonce concealment protection.</a:t>
            </a:r>
          </a:p>
          <a:p>
            <a:pPr marL="231139" indent="-231139" defTabSz="303783">
              <a:spcBef>
                <a:spcPts val="2100"/>
              </a:spcBef>
              <a:defRPr sz="1871"/>
            </a:pPr>
            <a:r>
              <a:t>CWR (1 bit) – Congestion Window Reduced (CWR) flag is set by the sending host to indicate that it received a TCP segment with the ECE flag set and had responded in congestion control mechanism.</a:t>
            </a:r>
          </a:p>
          <a:p>
            <a:pPr marL="231139" indent="-231139" defTabSz="303783">
              <a:spcBef>
                <a:spcPts val="2100"/>
              </a:spcBef>
              <a:defRPr sz="1871"/>
            </a:pPr>
            <a:r>
              <a:t>ECE (1 bit) – ECN-Echo has a dual role, depending on the value of the SYN flag. </a:t>
            </a:r>
          </a:p>
          <a:p>
            <a:pPr marL="231139" indent="-231139" defTabSz="303783">
              <a:spcBef>
                <a:spcPts val="2100"/>
              </a:spcBef>
              <a:defRPr sz="1871"/>
            </a:pPr>
            <a:r>
              <a:t>URG (1 bit) – indicates that the Urgent pointer field is significant</a:t>
            </a:r>
          </a:p>
          <a:p>
            <a:pPr marL="231139" indent="-231139" defTabSz="303783">
              <a:spcBef>
                <a:spcPts val="2100"/>
              </a:spcBef>
              <a:defRPr sz="1871"/>
            </a:pPr>
            <a:r>
              <a:t>ACK (1 bit) – indicates that the Acknowledgment field is significant. All packets after the initial SYN packet sent by the client should have this flag set.</a:t>
            </a:r>
          </a:p>
          <a:p>
            <a:pPr marL="231139" indent="-231139" defTabSz="303783">
              <a:spcBef>
                <a:spcPts val="2100"/>
              </a:spcBef>
              <a:defRPr sz="1871"/>
            </a:pPr>
            <a:r>
              <a:t>PSH (1 bit) – Push function. Asks to push the buffered data to the receiving application.</a:t>
            </a:r>
          </a:p>
          <a:p>
            <a:pPr marL="231139" indent="-231139" defTabSz="303783">
              <a:spcBef>
                <a:spcPts val="2100"/>
              </a:spcBef>
              <a:defRPr sz="1871"/>
            </a:pPr>
            <a:r>
              <a:t>RST (1 bit) – Reset the connection</a:t>
            </a:r>
          </a:p>
          <a:p>
            <a:pPr marL="231139" indent="-231139" defTabSz="303783">
              <a:spcBef>
                <a:spcPts val="2100"/>
              </a:spcBef>
              <a:defRPr sz="1871"/>
            </a:pPr>
            <a:r>
              <a:t>SYN (1 bit) – Synchronize sequence numbers. Only the first packet sent from each end should have this flag set. Some other flags and fields change meaning based on this flag, and some are only valid for when it is set, and others when it is clear.</a:t>
            </a:r>
          </a:p>
          <a:p>
            <a:pPr marL="231139" indent="-231139" defTabSz="303783">
              <a:spcBef>
                <a:spcPts val="2100"/>
              </a:spcBef>
              <a:defRPr sz="1871"/>
            </a:pPr>
            <a:r>
              <a:t>FIN (1 bit) – No more data from sender</a:t>
            </a:r>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8" name="Shape 458"/>
          <p:cNvSpPr/>
          <p:nvPr>
            <p:ph type="title"/>
          </p:nvPr>
        </p:nvSpPr>
        <p:spPr>
          <a:prstGeom prst="rect">
            <a:avLst/>
          </a:prstGeom>
        </p:spPr>
        <p:txBody>
          <a:bodyPr/>
          <a:lstStyle>
            <a:lvl1pPr defTabSz="502412">
              <a:defRPr sz="6880"/>
            </a:lvl1pPr>
          </a:lstStyle>
          <a:p>
            <a:pPr/>
            <a:r>
              <a:t>解析TCP协议 - TCP Options</a:t>
            </a:r>
          </a:p>
        </p:txBody>
      </p:sp>
      <p:sp>
        <p:nvSpPr>
          <p:cNvPr id="459" name="Shape 459"/>
          <p:cNvSpPr/>
          <p:nvPr>
            <p:ph type="body" idx="1"/>
          </p:nvPr>
        </p:nvSpPr>
        <p:spPr>
          <a:xfrm>
            <a:off x="952500" y="2609850"/>
            <a:ext cx="11099800" cy="6286500"/>
          </a:xfrm>
          <a:prstGeom prst="rect">
            <a:avLst/>
          </a:prstGeom>
        </p:spPr>
        <p:txBody>
          <a:bodyPr/>
          <a:lstStyle/>
          <a:p>
            <a:pPr marL="368934" indent="-368934" defTabSz="484886">
              <a:spcBef>
                <a:spcPts val="3400"/>
              </a:spcBef>
              <a:defRPr sz="2988"/>
            </a:pPr>
            <a:r>
              <a:t>常用TCP Option：</a:t>
            </a:r>
          </a:p>
          <a:p>
            <a:pPr lvl="2" marL="1106805" indent="-368934" defTabSz="484886">
              <a:spcBef>
                <a:spcPts val="3400"/>
              </a:spcBef>
              <a:defRPr sz="2656"/>
            </a:pPr>
            <a:r>
              <a:t>MSS</a:t>
            </a:r>
          </a:p>
          <a:p>
            <a:pPr lvl="2" marL="1106805" indent="-368934" defTabSz="484886">
              <a:spcBef>
                <a:spcPts val="3400"/>
              </a:spcBef>
              <a:defRPr sz="2656"/>
            </a:pPr>
            <a:r>
              <a:t>Selective acknowledgements</a:t>
            </a:r>
          </a:p>
          <a:p>
            <a:pPr lvl="2" marL="1106805" indent="-368934" defTabSz="484886">
              <a:spcBef>
                <a:spcPts val="3400"/>
              </a:spcBef>
              <a:defRPr sz="2656"/>
            </a:pPr>
            <a:r>
              <a:t>Timestamps</a:t>
            </a:r>
          </a:p>
          <a:p>
            <a:pPr lvl="2" marL="1106805" indent="-368934" defTabSz="484886">
              <a:spcBef>
                <a:spcPts val="3400"/>
              </a:spcBef>
              <a:defRPr sz="2656"/>
            </a:pPr>
            <a:r>
              <a:t>Window Scale</a:t>
            </a:r>
          </a:p>
          <a:p>
            <a:pPr lvl="2" marL="1106805" indent="-368934" defTabSz="484886">
              <a:spcBef>
                <a:spcPts val="3400"/>
              </a:spcBef>
              <a:defRPr sz="2656"/>
            </a:pPr>
            <a:r>
              <a:t>Multipath TCP</a:t>
            </a:r>
          </a:p>
          <a:p>
            <a:pPr marL="368934" indent="-368934" defTabSz="484886">
              <a:spcBef>
                <a:spcPts val="3400"/>
              </a:spcBef>
              <a:defRPr sz="2988"/>
            </a:pPr>
            <a:r>
              <a:t>Option通常为TLV结构：Type (1 Byte) + Length (1 Byte) +value</a:t>
            </a: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1" name="Shape 461"/>
          <p:cNvSpPr/>
          <p:nvPr>
            <p:ph type="title"/>
          </p:nvPr>
        </p:nvSpPr>
        <p:spPr>
          <a:prstGeom prst="rect">
            <a:avLst/>
          </a:prstGeom>
        </p:spPr>
        <p:txBody>
          <a:bodyPr/>
          <a:lstStyle/>
          <a:p>
            <a:pPr/>
            <a:r>
              <a:t>TCP状态机</a:t>
            </a:r>
          </a:p>
        </p:txBody>
      </p:sp>
      <p:pic>
        <p:nvPicPr>
          <p:cNvPr id="462" name="pasted-image.png"/>
          <p:cNvPicPr>
            <a:picLocks noChangeAspect="1"/>
          </p:cNvPicPr>
          <p:nvPr/>
        </p:nvPicPr>
        <p:blipFill>
          <a:blip r:embed="rId2">
            <a:extLst/>
          </a:blip>
          <a:stretch>
            <a:fillRect/>
          </a:stretch>
        </p:blipFill>
        <p:spPr>
          <a:xfrm>
            <a:off x="1394705" y="2081704"/>
            <a:ext cx="10215390" cy="7697296"/>
          </a:xfrm>
          <a:prstGeom prst="rect">
            <a:avLst/>
          </a:prstGeom>
          <a:ln w="12700">
            <a:miter lim="400000"/>
          </a:ln>
        </p:spPr>
      </p:pic>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4" name="Shape 464"/>
          <p:cNvSpPr/>
          <p:nvPr>
            <p:ph type="title"/>
          </p:nvPr>
        </p:nvSpPr>
        <p:spPr>
          <a:prstGeom prst="rect">
            <a:avLst/>
          </a:prstGeom>
        </p:spPr>
        <p:txBody>
          <a:bodyPr/>
          <a:lstStyle/>
          <a:p>
            <a:pPr/>
            <a:r>
              <a:t>TCP建立和关闭连接</a:t>
            </a:r>
          </a:p>
        </p:txBody>
      </p:sp>
      <p:pic>
        <p:nvPicPr>
          <p:cNvPr id="465" name="pasted-image.png"/>
          <p:cNvPicPr>
            <a:picLocks noChangeAspect="1"/>
          </p:cNvPicPr>
          <p:nvPr/>
        </p:nvPicPr>
        <p:blipFill>
          <a:blip r:embed="rId2">
            <a:extLst/>
          </a:blip>
          <a:stretch>
            <a:fillRect/>
          </a:stretch>
        </p:blipFill>
        <p:spPr>
          <a:xfrm>
            <a:off x="3290915" y="2411436"/>
            <a:ext cx="6422970" cy="7164364"/>
          </a:xfrm>
          <a:prstGeom prst="rect">
            <a:avLst/>
          </a:prstGeom>
          <a:ln w="12700">
            <a:miter lim="400000"/>
          </a:ln>
        </p:spPr>
      </p:pic>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7" name="Shape 467"/>
          <p:cNvSpPr/>
          <p:nvPr>
            <p:ph type="title"/>
          </p:nvPr>
        </p:nvSpPr>
        <p:spPr>
          <a:prstGeom prst="rect">
            <a:avLst/>
          </a:prstGeom>
        </p:spPr>
        <p:txBody>
          <a:bodyPr/>
          <a:lstStyle/>
          <a:p>
            <a:pPr/>
            <a:r>
              <a:t>问题？</a:t>
            </a:r>
          </a:p>
        </p:txBody>
      </p:sp>
      <p:sp>
        <p:nvSpPr>
          <p:cNvPr id="468" name="Shape 468"/>
          <p:cNvSpPr/>
          <p:nvPr>
            <p:ph type="body" idx="1"/>
          </p:nvPr>
        </p:nvSpPr>
        <p:spPr>
          <a:xfrm>
            <a:off x="952500" y="2609850"/>
            <a:ext cx="11099800" cy="6286500"/>
          </a:xfrm>
          <a:prstGeom prst="rect">
            <a:avLst/>
          </a:prstGeom>
        </p:spPr>
        <p:txBody>
          <a:bodyPr/>
          <a:lstStyle/>
          <a:p>
            <a:pPr/>
            <a:r>
              <a:t>为什么TCP建立连接需要3次握手，而关闭连接却需要4次？</a:t>
            </a:r>
          </a:p>
        </p:txBody>
      </p:sp>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0" name="Shape 470"/>
          <p:cNvSpPr/>
          <p:nvPr>
            <p:ph type="title"/>
          </p:nvPr>
        </p:nvSpPr>
        <p:spPr>
          <a:prstGeom prst="rect">
            <a:avLst/>
          </a:prstGeom>
        </p:spPr>
        <p:txBody>
          <a:bodyPr/>
          <a:lstStyle/>
          <a:p>
            <a:pPr/>
            <a:r>
              <a:t>TCP SYN Flood攻击</a:t>
            </a:r>
          </a:p>
        </p:txBody>
      </p:sp>
      <p:sp>
        <p:nvSpPr>
          <p:cNvPr id="471" name="Shape 471"/>
          <p:cNvSpPr/>
          <p:nvPr>
            <p:ph type="body" idx="1"/>
          </p:nvPr>
        </p:nvSpPr>
        <p:spPr>
          <a:xfrm>
            <a:off x="952500" y="2609850"/>
            <a:ext cx="11099800" cy="6286500"/>
          </a:xfrm>
          <a:prstGeom prst="rect">
            <a:avLst/>
          </a:prstGeom>
        </p:spPr>
        <p:txBody>
          <a:bodyPr/>
          <a:lstStyle/>
          <a:p>
            <a:pPr marL="395604" indent="-395604" defTabSz="519937">
              <a:spcBef>
                <a:spcPts val="3700"/>
              </a:spcBef>
              <a:defRPr sz="3204"/>
            </a:pPr>
            <a:r>
              <a:t>利用TCP栈收到SYN包后的超时等待时间，大量发送SYN包到服务端，最终导致无法响应其他正常网络包</a:t>
            </a:r>
          </a:p>
          <a:p>
            <a:pPr marL="395604" indent="-395604" defTabSz="519937">
              <a:spcBef>
                <a:spcPts val="3700"/>
              </a:spcBef>
              <a:defRPr sz="3204"/>
            </a:pPr>
            <a:r>
              <a:t>解决办法</a:t>
            </a:r>
          </a:p>
          <a:p>
            <a:pPr lvl="1" marL="791209" indent="-395604" defTabSz="519937">
              <a:spcBef>
                <a:spcPts val="3700"/>
              </a:spcBef>
              <a:defRPr sz="2848"/>
            </a:pPr>
            <a:r>
              <a:t>tcp_syncookies：根据源地址端口、目标地址端口和时间戳打</a:t>
            </a:r>
          </a:p>
          <a:p>
            <a:pPr lvl="1" marL="791209" indent="-395604" defTabSz="519937">
              <a:spcBef>
                <a:spcPts val="3700"/>
              </a:spcBef>
              <a:defRPr sz="2848"/>
            </a:pPr>
            <a:r>
              <a:t>tcp_synack_retries：减少重试次数</a:t>
            </a:r>
          </a:p>
          <a:p>
            <a:pPr lvl="1" marL="791209" indent="-395604" defTabSz="519937">
              <a:spcBef>
                <a:spcPts val="3700"/>
              </a:spcBef>
              <a:defRPr sz="2848"/>
            </a:pPr>
            <a:r>
              <a:t>tcp_max_syn_backlog：增大SYN连接数</a:t>
            </a:r>
          </a:p>
          <a:p>
            <a:pPr lvl="1" marL="791209" indent="-395604" defTabSz="519937">
              <a:spcBef>
                <a:spcPts val="3700"/>
              </a:spcBef>
              <a:defRPr sz="2848"/>
            </a:pPr>
            <a:r>
              <a:t>tcp_abort_on_overflow：超过流量时拒绝连接</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ph type="title"/>
          </p:nvPr>
        </p:nvSpPr>
        <p:spPr>
          <a:xfrm>
            <a:off x="-41077" y="7553"/>
            <a:ext cx="13086954" cy="1317080"/>
          </a:xfrm>
          <a:prstGeom prst="rect">
            <a:avLst/>
          </a:prstGeom>
        </p:spPr>
        <p:txBody>
          <a:bodyPr/>
          <a:lstStyle>
            <a:lvl1pPr>
              <a:defRPr sz="6000"/>
            </a:lvl1pPr>
          </a:lstStyle>
          <a:p>
            <a:pPr/>
            <a:r>
              <a:t>概览—怎样设计/引入技术框架</a:t>
            </a:r>
          </a:p>
        </p:txBody>
      </p:sp>
      <p:sp>
        <p:nvSpPr>
          <p:cNvPr id="182" name="Shape 182"/>
          <p:cNvSpPr/>
          <p:nvPr/>
        </p:nvSpPr>
        <p:spPr>
          <a:xfrm>
            <a:off x="952500" y="2111771"/>
            <a:ext cx="11099800" cy="40667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275590" indent="-275590" algn="l" defTabSz="362204">
              <a:spcBef>
                <a:spcPts val="2600"/>
              </a:spcBef>
              <a:buSzPct val="75000"/>
              <a:buChar char="•"/>
              <a:defRPr sz="1612">
                <a:latin typeface="Helvetica"/>
                <a:ea typeface="Helvetica"/>
                <a:cs typeface="Helvetica"/>
                <a:sym typeface="Helvetica"/>
              </a:defRPr>
            </a:pPr>
            <a:r>
              <a:t>Demo验证框架合理性</a:t>
            </a:r>
          </a:p>
          <a:p>
            <a:pPr marL="275590" indent="-275590" algn="l" defTabSz="362204">
              <a:spcBef>
                <a:spcPts val="2600"/>
              </a:spcBef>
              <a:buSzPct val="75000"/>
              <a:buChar char="•"/>
              <a:defRPr sz="1612">
                <a:latin typeface="Helvetica"/>
                <a:ea typeface="Helvetica"/>
                <a:cs typeface="Helvetica"/>
                <a:sym typeface="Helvetica"/>
              </a:defRPr>
            </a:pPr>
            <a:r>
              <a:t>框架设计评估</a:t>
            </a:r>
          </a:p>
          <a:p>
            <a:pPr marL="275590" indent="-275590" algn="l" defTabSz="362204">
              <a:spcBef>
                <a:spcPts val="2600"/>
              </a:spcBef>
              <a:buSzPct val="75000"/>
              <a:buChar char="•"/>
              <a:defRPr sz="1612">
                <a:latin typeface="Helvetica"/>
                <a:ea typeface="Helvetica"/>
                <a:cs typeface="Helvetica"/>
                <a:sym typeface="Helvetica"/>
              </a:defRPr>
            </a:pPr>
            <a:r>
              <a:t>框架核心部分实现</a:t>
            </a:r>
          </a:p>
          <a:p>
            <a:pPr marL="275590" indent="-275590" algn="l" defTabSz="362204">
              <a:spcBef>
                <a:spcPts val="2600"/>
              </a:spcBef>
              <a:buSzPct val="75000"/>
              <a:buChar char="•"/>
              <a:defRPr sz="1612">
                <a:latin typeface="Helvetica"/>
                <a:ea typeface="Helvetica"/>
                <a:cs typeface="Helvetica"/>
                <a:sym typeface="Helvetica"/>
              </a:defRPr>
            </a:pPr>
            <a:r>
              <a:t>接入文档/Demo</a:t>
            </a:r>
          </a:p>
          <a:p>
            <a:pPr marL="275590" indent="-275590" algn="l" defTabSz="362204">
              <a:spcBef>
                <a:spcPts val="2600"/>
              </a:spcBef>
              <a:buSzPct val="75000"/>
              <a:buChar char="•"/>
              <a:defRPr sz="1612">
                <a:latin typeface="Helvetica"/>
                <a:ea typeface="Helvetica"/>
                <a:cs typeface="Helvetica"/>
                <a:sym typeface="Helvetica"/>
              </a:defRPr>
            </a:pPr>
            <a:r>
              <a:t>工具</a:t>
            </a:r>
          </a:p>
          <a:p>
            <a:pPr marL="275590" indent="-275590" algn="l" defTabSz="362204">
              <a:spcBef>
                <a:spcPts val="2600"/>
              </a:spcBef>
              <a:buSzPct val="75000"/>
              <a:buChar char="•"/>
              <a:defRPr sz="1612">
                <a:latin typeface="Helvetica"/>
                <a:ea typeface="Helvetica"/>
                <a:cs typeface="Helvetica"/>
                <a:sym typeface="Helvetica"/>
              </a:defRPr>
            </a:pPr>
            <a:r>
              <a:t>技术宣讲/支持</a:t>
            </a:r>
          </a:p>
          <a:p>
            <a:pPr marL="275590" indent="-275590" algn="l" defTabSz="362204">
              <a:spcBef>
                <a:spcPts val="2600"/>
              </a:spcBef>
              <a:buSzPct val="75000"/>
              <a:buChar char="•"/>
              <a:defRPr sz="1612">
                <a:latin typeface="Helvetica"/>
                <a:ea typeface="Helvetica"/>
                <a:cs typeface="Helvetica"/>
                <a:sym typeface="Helvetica"/>
              </a:defRPr>
            </a:pPr>
            <a:r>
              <a:t>性能监控</a:t>
            </a:r>
          </a:p>
        </p:txBody>
      </p:sp>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3" name="Shape 473"/>
          <p:cNvSpPr/>
          <p:nvPr>
            <p:ph type="title"/>
          </p:nvPr>
        </p:nvSpPr>
        <p:spPr>
          <a:prstGeom prst="rect">
            <a:avLst/>
          </a:prstGeom>
        </p:spPr>
        <p:txBody>
          <a:bodyPr/>
          <a:lstStyle/>
          <a:p>
            <a:pPr/>
            <a:r>
              <a:t>TCP TIME_WAIT状态</a:t>
            </a:r>
          </a:p>
        </p:txBody>
      </p:sp>
      <p:sp>
        <p:nvSpPr>
          <p:cNvPr id="474" name="Shape 474"/>
          <p:cNvSpPr/>
          <p:nvPr>
            <p:ph type="body" idx="1"/>
          </p:nvPr>
        </p:nvSpPr>
        <p:spPr>
          <a:xfrm>
            <a:off x="952500" y="2609850"/>
            <a:ext cx="11099800" cy="6286500"/>
          </a:xfrm>
          <a:prstGeom prst="rect">
            <a:avLst/>
          </a:prstGeom>
        </p:spPr>
        <p:txBody>
          <a:bodyPr/>
          <a:lstStyle/>
          <a:p>
            <a:pPr marL="342264" indent="-342264" defTabSz="449833">
              <a:spcBef>
                <a:spcPts val="3200"/>
              </a:spcBef>
              <a:defRPr sz="2772"/>
            </a:pPr>
            <a:r>
              <a:t>作用</a:t>
            </a:r>
          </a:p>
          <a:p>
            <a:pPr lvl="2" marL="1026794" indent="-342264" defTabSz="449833">
              <a:spcBef>
                <a:spcPts val="3200"/>
              </a:spcBef>
              <a:defRPr sz="2464"/>
            </a:pPr>
            <a:r>
              <a:t>可靠实现TCP全双工连接终止，确保有足够的时间让对端收到了ACK，如果被动关闭方没有收到ACK，就会触发被动端重发FIN</a:t>
            </a:r>
          </a:p>
          <a:p>
            <a:pPr lvl="2" marL="1026794" indent="-342264" defTabSz="449833">
              <a:spcBef>
                <a:spcPts val="3200"/>
              </a:spcBef>
              <a:defRPr sz="2464"/>
            </a:pPr>
            <a:r>
              <a:t>避免当前关闭连接不会与后续连接混淆，连接四元组 (src_ip, src_port, dst_ip, dst_port)</a:t>
            </a:r>
          </a:p>
          <a:p>
            <a:pPr marL="342264" indent="-342264" defTabSz="449833">
              <a:spcBef>
                <a:spcPts val="3200"/>
              </a:spcBef>
              <a:defRPr sz="2772"/>
            </a:pPr>
            <a:r>
              <a:t>超时时长由MSL时间决定 = 2MSL (Maximum segment lifetime)</a:t>
            </a:r>
          </a:p>
          <a:p>
            <a:pPr marL="342264" indent="-342264" defTabSz="449833">
              <a:spcBef>
                <a:spcPts val="3200"/>
              </a:spcBef>
              <a:defRPr sz="2772"/>
            </a:pPr>
            <a:r>
              <a:t>服务端TIME_WAIT数量太多会浪费大量资源，实际应用场景尽量由客户端主动关闭TCP连接</a:t>
            </a:r>
          </a:p>
          <a:p>
            <a:pPr lvl="2" marL="1026794" indent="-342264" defTabSz="449833">
              <a:spcBef>
                <a:spcPts val="3200"/>
              </a:spcBef>
              <a:defRPr sz="2464"/>
            </a:pPr>
            <a:r>
              <a:t>参数tcp_tw_reuse，tcp_tw_recycle，tcp_max_tw_buckets</a:t>
            </a:r>
          </a:p>
        </p:txBody>
      </p:sp>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6" name="Shape 476"/>
          <p:cNvSpPr/>
          <p:nvPr>
            <p:ph type="title"/>
          </p:nvPr>
        </p:nvSpPr>
        <p:spPr>
          <a:prstGeom prst="rect">
            <a:avLst/>
          </a:prstGeom>
        </p:spPr>
        <p:txBody>
          <a:bodyPr/>
          <a:lstStyle/>
          <a:p>
            <a:pPr/>
            <a:r>
              <a:t>TCP传输过程</a:t>
            </a:r>
          </a:p>
        </p:txBody>
      </p:sp>
      <p:sp>
        <p:nvSpPr>
          <p:cNvPr id="477" name="Shape 477"/>
          <p:cNvSpPr/>
          <p:nvPr>
            <p:ph type="body" idx="1"/>
          </p:nvPr>
        </p:nvSpPr>
        <p:spPr>
          <a:xfrm>
            <a:off x="952500" y="2609850"/>
            <a:ext cx="11099800" cy="6286500"/>
          </a:xfrm>
          <a:prstGeom prst="rect">
            <a:avLst/>
          </a:prstGeom>
        </p:spPr>
        <p:txBody>
          <a:bodyPr/>
          <a:lstStyle/>
          <a:p>
            <a:pPr/>
            <a:r>
              <a:t>超时重传</a:t>
            </a:r>
          </a:p>
          <a:p>
            <a:pPr/>
            <a:r>
              <a:t>快速重传</a:t>
            </a:r>
          </a:p>
          <a:p>
            <a:pPr/>
            <a:r>
              <a:t>流量控制</a:t>
            </a:r>
          </a:p>
          <a:p>
            <a:pPr/>
            <a:r>
              <a:t>拥塞控制</a:t>
            </a:r>
          </a:p>
        </p:txBody>
      </p:sp>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9" name="Shape 479"/>
          <p:cNvSpPr/>
          <p:nvPr>
            <p:ph type="title"/>
          </p:nvPr>
        </p:nvSpPr>
        <p:spPr>
          <a:prstGeom prst="rect">
            <a:avLst/>
          </a:prstGeom>
        </p:spPr>
        <p:txBody>
          <a:bodyPr/>
          <a:lstStyle/>
          <a:p>
            <a:pPr/>
            <a:r>
              <a:t>TCP传输过程 - 超时重传</a:t>
            </a:r>
          </a:p>
        </p:txBody>
      </p:sp>
      <p:sp>
        <p:nvSpPr>
          <p:cNvPr id="480" name="Shape 480"/>
          <p:cNvSpPr/>
          <p:nvPr>
            <p:ph type="body" idx="1"/>
          </p:nvPr>
        </p:nvSpPr>
        <p:spPr>
          <a:xfrm>
            <a:off x="952500" y="2609850"/>
            <a:ext cx="11099800" cy="6286500"/>
          </a:xfrm>
          <a:prstGeom prst="rect">
            <a:avLst/>
          </a:prstGeom>
        </p:spPr>
        <p:txBody>
          <a:bodyPr/>
          <a:lstStyle/>
          <a:p>
            <a:pPr marL="413384" indent="-413384" defTabSz="543305">
              <a:spcBef>
                <a:spcPts val="3900"/>
              </a:spcBef>
              <a:defRPr sz="3348"/>
            </a:pPr>
            <a:r>
              <a:t>超时重传机制用来保证TCP传输的可靠性</a:t>
            </a:r>
          </a:p>
          <a:p>
            <a:pPr marL="413384" indent="-413384" defTabSz="543305">
              <a:spcBef>
                <a:spcPts val="3900"/>
              </a:spcBef>
              <a:defRPr sz="3348"/>
            </a:pPr>
            <a:r>
              <a:t>每次发送数据包时，发送的数据报都有seq号，接收端收到数据后，会回复ack进行确认，表示某一seq号数据已经收到</a:t>
            </a:r>
          </a:p>
          <a:p>
            <a:pPr marL="413384" indent="-413384" defTabSz="543305">
              <a:spcBef>
                <a:spcPts val="3900"/>
              </a:spcBef>
              <a:defRPr sz="3348"/>
            </a:pPr>
            <a:r>
              <a:t>发送方在发送了某个seq包后，等待一段时间，如果没有收到对应的ack回复，就会认为报文丢失，会重传这个数据包</a:t>
            </a:r>
          </a:p>
          <a:p>
            <a:pPr marL="413384" indent="-413384" defTabSz="543305">
              <a:spcBef>
                <a:spcPts val="3900"/>
              </a:spcBef>
              <a:defRPr sz="3348"/>
            </a:pPr>
            <a:r>
              <a:t>RTT会变化，如何计算Timer的超时时长？</a:t>
            </a:r>
          </a:p>
        </p:txBody>
      </p:sp>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2" name="Shape 482"/>
          <p:cNvSpPr/>
          <p:nvPr>
            <p:ph type="title"/>
          </p:nvPr>
        </p:nvSpPr>
        <p:spPr>
          <a:prstGeom prst="rect">
            <a:avLst/>
          </a:prstGeom>
        </p:spPr>
        <p:txBody>
          <a:bodyPr/>
          <a:lstStyle/>
          <a:p>
            <a:pPr/>
            <a:r>
              <a:t>RTT和Timeout</a:t>
            </a:r>
          </a:p>
        </p:txBody>
      </p:sp>
      <p:sp>
        <p:nvSpPr>
          <p:cNvPr id="483" name="Shape 483"/>
          <p:cNvSpPr/>
          <p:nvPr>
            <p:ph type="body" sz="half" idx="1"/>
          </p:nvPr>
        </p:nvSpPr>
        <p:spPr>
          <a:xfrm>
            <a:off x="952500" y="2609850"/>
            <a:ext cx="6641009" cy="6286500"/>
          </a:xfrm>
          <a:prstGeom prst="rect">
            <a:avLst/>
          </a:prstGeom>
        </p:spPr>
        <p:txBody>
          <a:bodyPr/>
          <a:lstStyle/>
          <a:p>
            <a:pPr marL="373379" indent="-373379" defTabSz="490727">
              <a:spcBef>
                <a:spcPts val="3500"/>
              </a:spcBef>
              <a:defRPr sz="3024"/>
            </a:pPr>
            <a:r>
              <a:t>RTT (Round Trip Time) ：数据包在客户端和服务端一次来回所需的时间</a:t>
            </a:r>
          </a:p>
          <a:p>
            <a:pPr marL="373379" indent="-373379" defTabSz="490727">
              <a:spcBef>
                <a:spcPts val="3500"/>
              </a:spcBef>
              <a:defRPr sz="3024"/>
            </a:pPr>
            <a:r>
              <a:t>如何计算RTO (Retransmission TimeOut)</a:t>
            </a:r>
          </a:p>
          <a:p>
            <a:pPr lvl="2" marL="1120139" indent="-373379" defTabSz="490727">
              <a:spcBef>
                <a:spcPts val="3500"/>
              </a:spcBef>
              <a:defRPr sz="2688"/>
            </a:pPr>
            <a:r>
              <a:t>timer = mean(rtt) + 4*std_dev(rtt)</a:t>
            </a:r>
          </a:p>
          <a:p>
            <a:pPr lvl="2" marL="1120139" indent="-373379" defTabSz="490727">
              <a:spcBef>
                <a:spcPts val="3500"/>
              </a:spcBef>
              <a:defRPr sz="2688"/>
            </a:pPr>
            <a:r>
              <a:t>est_mean(rtt) = (1-α)*est_mean(rtt) +α*rtt_measured</a:t>
            </a:r>
          </a:p>
          <a:p>
            <a:pPr lvl="2" marL="1120139" indent="-373379" defTabSz="490727">
              <a:spcBef>
                <a:spcPts val="3500"/>
              </a:spcBef>
              <a:defRPr sz="2688"/>
            </a:pPr>
            <a:r>
              <a:t>est_std_dev = (1-β)*est_std_dev+ β*|rtt_measured - est_mean(rtt)|</a:t>
            </a:r>
          </a:p>
        </p:txBody>
      </p:sp>
      <p:pic>
        <p:nvPicPr>
          <p:cNvPr id="484" name="pasted-image.pdf"/>
          <p:cNvPicPr>
            <a:picLocks noChangeAspect="1"/>
          </p:cNvPicPr>
          <p:nvPr/>
        </p:nvPicPr>
        <p:blipFill>
          <a:blip r:embed="rId2">
            <a:extLst/>
          </a:blip>
          <a:stretch>
            <a:fillRect/>
          </a:stretch>
        </p:blipFill>
        <p:spPr>
          <a:xfrm>
            <a:off x="7835900" y="3881201"/>
            <a:ext cx="4963206" cy="3743798"/>
          </a:xfrm>
          <a:prstGeom prst="rect">
            <a:avLst/>
          </a:prstGeom>
          <a:ln w="12700">
            <a:miter lim="400000"/>
          </a:ln>
        </p:spPr>
      </p:pic>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6" name="Shape 486"/>
          <p:cNvSpPr/>
          <p:nvPr>
            <p:ph type="title"/>
          </p:nvPr>
        </p:nvSpPr>
        <p:spPr>
          <a:prstGeom prst="rect">
            <a:avLst/>
          </a:prstGeom>
        </p:spPr>
        <p:txBody>
          <a:bodyPr/>
          <a:lstStyle/>
          <a:p>
            <a:pPr/>
            <a:r>
              <a:t>TCP传输过程 - 快速重传</a:t>
            </a:r>
          </a:p>
        </p:txBody>
      </p:sp>
      <p:sp>
        <p:nvSpPr>
          <p:cNvPr id="487" name="Shape 487"/>
          <p:cNvSpPr/>
          <p:nvPr>
            <p:ph type="body" sz="half" idx="1"/>
          </p:nvPr>
        </p:nvSpPr>
        <p:spPr>
          <a:xfrm>
            <a:off x="952500" y="2609850"/>
            <a:ext cx="7225358" cy="6286500"/>
          </a:xfrm>
          <a:prstGeom prst="rect">
            <a:avLst/>
          </a:prstGeom>
        </p:spPr>
        <p:txBody>
          <a:bodyPr/>
          <a:lstStyle/>
          <a:p>
            <a:pPr marL="364489" indent="-364489" defTabSz="479044">
              <a:spcBef>
                <a:spcPts val="3400"/>
              </a:spcBef>
              <a:defRPr sz="2952"/>
            </a:pPr>
            <a:r>
              <a:t>如果接受数据一方发现有数据包丢掉了，就会发送ack报文告诉发送端重传丢失的报文</a:t>
            </a:r>
          </a:p>
          <a:p>
            <a:pPr marL="364489" indent="-364489" defTabSz="479044">
              <a:spcBef>
                <a:spcPts val="3400"/>
              </a:spcBef>
              <a:defRPr sz="2952"/>
            </a:pPr>
            <a:r>
              <a:t>如果发送端连续收到标号相同的ack包，则会触发客户端的快速重传</a:t>
            </a:r>
          </a:p>
          <a:p>
            <a:pPr marL="364489" indent="-364489" defTabSz="479044">
              <a:spcBef>
                <a:spcPts val="3400"/>
              </a:spcBef>
              <a:defRPr sz="2952"/>
            </a:pPr>
            <a:r>
              <a:t>超时重传和快速重传 (Fast Retransmit) 区别：超时重传是发送端在等待超时，然后触发重传；而快速重传则是接收端主动告诉发送端数据没收到，然后触发发送端重传</a:t>
            </a:r>
          </a:p>
        </p:txBody>
      </p:sp>
      <p:pic>
        <p:nvPicPr>
          <p:cNvPr id="488" name="pasted-image.png"/>
          <p:cNvPicPr>
            <a:picLocks noChangeAspect="1"/>
          </p:cNvPicPr>
          <p:nvPr/>
        </p:nvPicPr>
        <p:blipFill>
          <a:blip r:embed="rId2">
            <a:extLst/>
          </a:blip>
          <a:stretch>
            <a:fillRect/>
          </a:stretch>
        </p:blipFill>
        <p:spPr>
          <a:xfrm>
            <a:off x="8495828" y="3778250"/>
            <a:ext cx="4533901" cy="3949700"/>
          </a:xfrm>
          <a:prstGeom prst="rect">
            <a:avLst/>
          </a:prstGeom>
          <a:ln w="12700">
            <a:miter lim="400000"/>
          </a:ln>
        </p:spPr>
      </p:pic>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0" name="Shape 490"/>
          <p:cNvSpPr/>
          <p:nvPr>
            <p:ph type="title"/>
          </p:nvPr>
        </p:nvSpPr>
        <p:spPr>
          <a:prstGeom prst="rect">
            <a:avLst/>
          </a:prstGeom>
        </p:spPr>
        <p:txBody>
          <a:bodyPr/>
          <a:lstStyle/>
          <a:p>
            <a:pPr/>
            <a:r>
              <a:t>TCP传输过程 - 快速重传</a:t>
            </a:r>
          </a:p>
        </p:txBody>
      </p:sp>
      <p:sp>
        <p:nvSpPr>
          <p:cNvPr id="491" name="Shape 491"/>
          <p:cNvSpPr/>
          <p:nvPr>
            <p:ph type="body" sz="half" idx="1"/>
          </p:nvPr>
        </p:nvSpPr>
        <p:spPr>
          <a:xfrm>
            <a:off x="952500" y="2609850"/>
            <a:ext cx="5430292" cy="6286500"/>
          </a:xfrm>
          <a:prstGeom prst="rect">
            <a:avLst/>
          </a:prstGeom>
        </p:spPr>
        <p:txBody>
          <a:bodyPr/>
          <a:lstStyle/>
          <a:p>
            <a:pPr/>
            <a:r>
              <a:t>问题：可能导致大量数据包多次重传</a:t>
            </a:r>
          </a:p>
          <a:p>
            <a:pPr/>
            <a:r>
              <a:t>解决方法：SACK (Selective Acks)，TCP Header中使用SACK标识当前收到的数据包范围</a:t>
            </a:r>
          </a:p>
        </p:txBody>
      </p:sp>
      <p:pic>
        <p:nvPicPr>
          <p:cNvPr id="492" name="Screen Shot 2016-06-21 at 9.49.55 PM.png"/>
          <p:cNvPicPr>
            <a:picLocks noChangeAspect="1"/>
          </p:cNvPicPr>
          <p:nvPr/>
        </p:nvPicPr>
        <p:blipFill>
          <a:blip r:embed="rId2">
            <a:extLst/>
          </a:blip>
          <a:stretch>
            <a:fillRect/>
          </a:stretch>
        </p:blipFill>
        <p:spPr>
          <a:xfrm>
            <a:off x="6800800" y="2730500"/>
            <a:ext cx="5676901" cy="6045200"/>
          </a:xfrm>
          <a:prstGeom prst="rect">
            <a:avLst/>
          </a:prstGeom>
          <a:ln w="12700">
            <a:miter lim="400000"/>
          </a:ln>
        </p:spPr>
      </p:pic>
    </p:spTree>
  </p:cSld>
  <p:clrMapOvr>
    <a:masterClrMapping/>
  </p:clrMapOvr>
  <p:transition xmlns:p14="http://schemas.microsoft.com/office/powerpoint/2010/main" spd="med" advClick="1" p14:dur="1000"/>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4" name="Shape 494"/>
          <p:cNvSpPr/>
          <p:nvPr>
            <p:ph type="title"/>
          </p:nvPr>
        </p:nvSpPr>
        <p:spPr>
          <a:prstGeom prst="rect">
            <a:avLst/>
          </a:prstGeom>
        </p:spPr>
        <p:txBody>
          <a:bodyPr/>
          <a:lstStyle/>
          <a:p>
            <a:pPr/>
            <a:r>
              <a:t>TCP传输过程 - 流量控制</a:t>
            </a:r>
          </a:p>
        </p:txBody>
      </p:sp>
      <p:sp>
        <p:nvSpPr>
          <p:cNvPr id="495" name="Shape 495"/>
          <p:cNvSpPr/>
          <p:nvPr>
            <p:ph type="body" sz="half" idx="1"/>
          </p:nvPr>
        </p:nvSpPr>
        <p:spPr>
          <a:xfrm>
            <a:off x="952500" y="2609850"/>
            <a:ext cx="5269756" cy="6286500"/>
          </a:xfrm>
          <a:prstGeom prst="rect">
            <a:avLst/>
          </a:prstGeom>
        </p:spPr>
        <p:txBody>
          <a:bodyPr/>
          <a:lstStyle/>
          <a:p>
            <a:pPr marL="333375" indent="-333375" defTabSz="438150">
              <a:spcBef>
                <a:spcPts val="3100"/>
              </a:spcBef>
              <a:defRPr sz="2700"/>
            </a:pPr>
            <a:r>
              <a:t>对应TCP Header中Window字段进行，即滑动窗口(Advertised Window / Sliding Window)</a:t>
            </a:r>
          </a:p>
          <a:p>
            <a:pPr marL="333375" indent="-333375" defTabSz="438150">
              <a:spcBef>
                <a:spcPts val="3100"/>
              </a:spcBef>
              <a:defRPr sz="2700"/>
            </a:pPr>
            <a:r>
              <a:t>接收端通过该字段告诉发送端还有多少缓冲区可以接收数据。发送端根据这个接收端的处理能力来发送数据，而不会导致发送超过接收端处理能力的数据</a:t>
            </a:r>
          </a:p>
          <a:p>
            <a:pPr marL="333375" indent="-333375" defTabSz="438150">
              <a:spcBef>
                <a:spcPts val="3100"/>
              </a:spcBef>
              <a:defRPr sz="2700"/>
            </a:pPr>
            <a:r>
              <a:t> Window Scaling机制：突破65535字节限制</a:t>
            </a:r>
          </a:p>
        </p:txBody>
      </p:sp>
      <p:pic>
        <p:nvPicPr>
          <p:cNvPr id="496" name="pasted-image.png"/>
          <p:cNvPicPr>
            <a:picLocks noChangeAspect="1"/>
          </p:cNvPicPr>
          <p:nvPr/>
        </p:nvPicPr>
        <p:blipFill>
          <a:blip r:embed="rId2">
            <a:extLst/>
          </a:blip>
          <a:stretch>
            <a:fillRect/>
          </a:stretch>
        </p:blipFill>
        <p:spPr>
          <a:xfrm>
            <a:off x="6692900" y="2711450"/>
            <a:ext cx="5707736" cy="2757127"/>
          </a:xfrm>
          <a:prstGeom prst="rect">
            <a:avLst/>
          </a:prstGeom>
          <a:ln w="12700">
            <a:miter lim="400000"/>
          </a:ln>
        </p:spPr>
      </p:pic>
      <p:pic>
        <p:nvPicPr>
          <p:cNvPr id="497" name="pasted-image.png"/>
          <p:cNvPicPr>
            <a:picLocks noChangeAspect="1"/>
          </p:cNvPicPr>
          <p:nvPr/>
        </p:nvPicPr>
        <p:blipFill>
          <a:blip r:embed="rId3">
            <a:extLst/>
          </a:blip>
          <a:stretch>
            <a:fillRect/>
          </a:stretch>
        </p:blipFill>
        <p:spPr>
          <a:xfrm>
            <a:off x="6692900" y="5873750"/>
            <a:ext cx="5707736" cy="2916937"/>
          </a:xfrm>
          <a:prstGeom prst="rect">
            <a:avLst/>
          </a:prstGeom>
          <a:ln w="12700">
            <a:miter lim="400000"/>
          </a:ln>
        </p:spPr>
      </p:pic>
    </p:spTree>
  </p:cSld>
  <p:clrMapOvr>
    <a:masterClrMapping/>
  </p:clrMapOvr>
  <p:transition xmlns:p14="http://schemas.microsoft.com/office/powerpoint/2010/main" spd="med" advClick="1" p14:dur="1000"/>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9" name="Shape 499"/>
          <p:cNvSpPr/>
          <p:nvPr>
            <p:ph type="title"/>
          </p:nvPr>
        </p:nvSpPr>
        <p:spPr>
          <a:prstGeom prst="rect">
            <a:avLst/>
          </a:prstGeom>
        </p:spPr>
        <p:txBody>
          <a:bodyPr/>
          <a:lstStyle/>
          <a:p>
            <a:pPr/>
            <a:r>
              <a:t>TCP传输过程 - 流量控制</a:t>
            </a:r>
          </a:p>
        </p:txBody>
      </p:sp>
      <p:sp>
        <p:nvSpPr>
          <p:cNvPr id="500" name="Shape 500"/>
          <p:cNvSpPr/>
          <p:nvPr>
            <p:ph type="body" idx="1"/>
          </p:nvPr>
        </p:nvSpPr>
        <p:spPr>
          <a:xfrm>
            <a:off x="952500" y="2609850"/>
            <a:ext cx="11099800" cy="6286500"/>
          </a:xfrm>
          <a:prstGeom prst="rect">
            <a:avLst/>
          </a:prstGeom>
        </p:spPr>
        <p:txBody>
          <a:bodyPr/>
          <a:lstStyle/>
          <a:p>
            <a:pPr/>
            <a:r>
              <a:t>常见问题</a:t>
            </a:r>
          </a:p>
          <a:p>
            <a:pPr lvl="2">
              <a:defRPr sz="3200"/>
            </a:pPr>
            <a:r>
              <a:t>Zero Window：可以导致攻击；通过Window Probe技术解决</a:t>
            </a:r>
          </a:p>
          <a:p>
            <a:pPr lvl="2">
              <a:defRPr sz="3200"/>
            </a:pPr>
            <a:r>
              <a:t>Silly Window：Window太小导致传输效率不经济；Negle算法用于解决（Window Size &gt; MSS或者200毫秒超时，没有需要Ack的数据）</a:t>
            </a:r>
          </a:p>
        </p:txBody>
      </p:sp>
    </p:spTree>
  </p:cSld>
  <p:clrMapOvr>
    <a:masterClrMapping/>
  </p:clrMapOvr>
  <p:transition xmlns:p14="http://schemas.microsoft.com/office/powerpoint/2010/main" spd="med" advClick="1" p14:dur="1000"/>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2" name="Shape 502"/>
          <p:cNvSpPr/>
          <p:nvPr>
            <p:ph type="title"/>
          </p:nvPr>
        </p:nvSpPr>
        <p:spPr>
          <a:prstGeom prst="rect">
            <a:avLst/>
          </a:prstGeom>
        </p:spPr>
        <p:txBody>
          <a:bodyPr/>
          <a:lstStyle/>
          <a:p>
            <a:pPr/>
            <a:r>
              <a:t>TCP传输过程 - 拥塞控制</a:t>
            </a:r>
          </a:p>
        </p:txBody>
      </p:sp>
      <p:sp>
        <p:nvSpPr>
          <p:cNvPr id="503" name="Shape 503"/>
          <p:cNvSpPr/>
          <p:nvPr>
            <p:ph type="body" idx="1"/>
          </p:nvPr>
        </p:nvSpPr>
        <p:spPr>
          <a:xfrm>
            <a:off x="952500" y="2609850"/>
            <a:ext cx="11099800" cy="6286500"/>
          </a:xfrm>
          <a:prstGeom prst="rect">
            <a:avLst/>
          </a:prstGeom>
        </p:spPr>
        <p:txBody>
          <a:bodyPr/>
          <a:lstStyle/>
          <a:p>
            <a:pPr marL="408940" indent="-408940" defTabSz="537463">
              <a:spcBef>
                <a:spcPts val="3800"/>
              </a:spcBef>
              <a:defRPr sz="3312"/>
            </a:pPr>
            <a:r>
              <a:t>滑动窗用来做流量控制，然而流量控制只关注发送端和接受端自身的状况，没有考虑整个网络的通信情况</a:t>
            </a:r>
          </a:p>
          <a:p>
            <a:pPr marL="408940" indent="-408940" defTabSz="537463">
              <a:spcBef>
                <a:spcPts val="3800"/>
              </a:spcBef>
              <a:defRPr sz="3312"/>
            </a:pPr>
            <a:r>
              <a:t>拥塞控制，则是基于整个网络进行考虑。如果没有拥塞控制，可能某一时刻网络上的延时突然增加，TCP的应对只有重传数据，大量重传会导致网络的负担更重，进一步导致更大的延迟以及更多的丢包，最终形成『网络风暴』，</a:t>
            </a:r>
          </a:p>
          <a:p>
            <a:pPr marL="408940" indent="-408940" defTabSz="537463">
              <a:spcBef>
                <a:spcPts val="3800"/>
              </a:spcBef>
              <a:defRPr sz="3312"/>
            </a:pPr>
            <a:r>
              <a:t>TCP拥塞控制策略主要包括：慢启动，拥塞避免，拥塞发生，快速恢复</a:t>
            </a:r>
          </a:p>
        </p:txBody>
      </p:sp>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5" name="Shape 505"/>
          <p:cNvSpPr/>
          <p:nvPr>
            <p:ph type="title"/>
          </p:nvPr>
        </p:nvSpPr>
        <p:spPr>
          <a:prstGeom prst="rect">
            <a:avLst/>
          </a:prstGeom>
        </p:spPr>
        <p:txBody>
          <a:bodyPr/>
          <a:lstStyle/>
          <a:p>
            <a:pPr/>
            <a:r>
              <a:t>TCP拥塞控制 - 慢启动</a:t>
            </a:r>
          </a:p>
        </p:txBody>
      </p:sp>
      <p:sp>
        <p:nvSpPr>
          <p:cNvPr id="506" name="Shape 506"/>
          <p:cNvSpPr/>
          <p:nvPr>
            <p:ph type="body" idx="1"/>
          </p:nvPr>
        </p:nvSpPr>
        <p:spPr>
          <a:xfrm>
            <a:off x="952500" y="2609850"/>
            <a:ext cx="11099800" cy="6286500"/>
          </a:xfrm>
          <a:prstGeom prst="rect">
            <a:avLst/>
          </a:prstGeom>
        </p:spPr>
        <p:txBody>
          <a:bodyPr/>
          <a:lstStyle/>
          <a:p>
            <a:pPr/>
            <a:r>
              <a:t>拥塞窗口 (Congestion Window / cwnd)：控制TCP可以发送多少个MSS的数据</a:t>
            </a:r>
          </a:p>
          <a:p>
            <a:pPr/>
            <a:r>
              <a:t>慢启动 (Slow Start)：cwnd初始值较小，每收到一个ACK，cwnd+1，每经过一个RTT，cwnd*2；如果达到了ssthresh (拥塞阈值)，进入拥塞避免算法</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body" sz="half" idx="1"/>
          </p:nvPr>
        </p:nvSpPr>
        <p:spPr>
          <a:xfrm>
            <a:off x="952500" y="2099071"/>
            <a:ext cx="11099800" cy="4066779"/>
          </a:xfrm>
          <a:prstGeom prst="rect">
            <a:avLst/>
          </a:prstGeom>
        </p:spPr>
        <p:txBody>
          <a:bodyPr/>
          <a:lstStyle/>
          <a:p>
            <a:pPr marL="422275" indent="-422275" defTabSz="554990">
              <a:spcBef>
                <a:spcPts val="3900"/>
              </a:spcBef>
              <a:defRPr sz="3420"/>
            </a:pPr>
            <a:r>
              <a:t>原理</a:t>
            </a:r>
          </a:p>
          <a:p>
            <a:pPr marL="422275" indent="-422275" defTabSz="554990">
              <a:spcBef>
                <a:spcPts val="3900"/>
              </a:spcBef>
              <a:defRPr sz="3420"/>
            </a:pPr>
            <a:r>
              <a:t>Hybrid容器</a:t>
            </a:r>
          </a:p>
          <a:p>
            <a:pPr marL="422275" indent="-422275" defTabSz="554990">
              <a:spcBef>
                <a:spcPts val="3900"/>
              </a:spcBef>
              <a:defRPr sz="3420"/>
            </a:pPr>
            <a:r>
              <a:t>Plugin设计</a:t>
            </a:r>
          </a:p>
          <a:p>
            <a:pPr marL="422275" indent="-422275" defTabSz="554990">
              <a:spcBef>
                <a:spcPts val="3900"/>
              </a:spcBef>
              <a:defRPr sz="3420"/>
            </a:pPr>
            <a:r>
              <a:t>打包发布</a:t>
            </a:r>
          </a:p>
        </p:txBody>
      </p:sp>
      <p:sp>
        <p:nvSpPr>
          <p:cNvPr id="185" name="Shape 185"/>
          <p:cNvSpPr/>
          <p:nvPr>
            <p:ph type="title"/>
          </p:nvPr>
        </p:nvSpPr>
        <p:spPr>
          <a:xfrm>
            <a:off x="-41077" y="7553"/>
            <a:ext cx="13086954" cy="1317080"/>
          </a:xfrm>
          <a:prstGeom prst="rect">
            <a:avLst/>
          </a:prstGeom>
        </p:spPr>
        <p:txBody>
          <a:bodyPr/>
          <a:lstStyle>
            <a:lvl1pPr>
              <a:defRPr sz="6000"/>
            </a:lvl1pPr>
          </a:lstStyle>
          <a:p>
            <a:pPr/>
            <a:r>
              <a:t>概览—怎样设计Hyrid框架</a:t>
            </a:r>
          </a:p>
        </p:txBody>
      </p:sp>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8" name="Shape 508"/>
          <p:cNvSpPr/>
          <p:nvPr>
            <p:ph type="title"/>
          </p:nvPr>
        </p:nvSpPr>
        <p:spPr>
          <a:prstGeom prst="rect">
            <a:avLst/>
          </a:prstGeom>
        </p:spPr>
        <p:txBody>
          <a:bodyPr/>
          <a:lstStyle/>
          <a:p>
            <a:pPr/>
            <a:r>
              <a:t>TCP拥塞控制 - 慢启动</a:t>
            </a:r>
          </a:p>
        </p:txBody>
      </p:sp>
      <p:pic>
        <p:nvPicPr>
          <p:cNvPr id="509" name="pasted-image.png"/>
          <p:cNvPicPr>
            <a:picLocks noChangeAspect="1"/>
          </p:cNvPicPr>
          <p:nvPr/>
        </p:nvPicPr>
        <p:blipFill>
          <a:blip r:embed="rId3">
            <a:extLst/>
          </a:blip>
          <a:stretch>
            <a:fillRect/>
          </a:stretch>
        </p:blipFill>
        <p:spPr>
          <a:xfrm>
            <a:off x="339253" y="3547901"/>
            <a:ext cx="12326294" cy="5012854"/>
          </a:xfrm>
          <a:prstGeom prst="rect">
            <a:avLst/>
          </a:prstGeom>
          <a:ln w="12700">
            <a:miter lim="400000"/>
          </a:ln>
        </p:spPr>
      </p:pic>
    </p:spTree>
  </p:cSld>
  <p:clrMapOvr>
    <a:masterClrMapping/>
  </p:clrMapOvr>
  <p:transition xmlns:p14="http://schemas.microsoft.com/office/powerpoint/2010/main" spd="med" advClick="1" p14:dur="1000"/>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1" name="Shape 511"/>
          <p:cNvSpPr/>
          <p:nvPr>
            <p:ph type="title"/>
          </p:nvPr>
        </p:nvSpPr>
        <p:spPr>
          <a:prstGeom prst="rect">
            <a:avLst/>
          </a:prstGeom>
        </p:spPr>
        <p:txBody>
          <a:bodyPr/>
          <a:lstStyle/>
          <a:p>
            <a:pPr/>
            <a:r>
              <a:t>TCP拥塞控制 - 拥塞避免</a:t>
            </a:r>
          </a:p>
        </p:txBody>
      </p:sp>
      <p:sp>
        <p:nvSpPr>
          <p:cNvPr id="512" name="Shape 512"/>
          <p:cNvSpPr/>
          <p:nvPr>
            <p:ph type="body" idx="1"/>
          </p:nvPr>
        </p:nvSpPr>
        <p:spPr>
          <a:xfrm>
            <a:off x="952500" y="2609850"/>
            <a:ext cx="11099800" cy="6286500"/>
          </a:xfrm>
          <a:prstGeom prst="rect">
            <a:avLst/>
          </a:prstGeom>
        </p:spPr>
        <p:txBody>
          <a:bodyPr/>
          <a:lstStyle/>
          <a:p>
            <a:pPr marL="391159" indent="-391159" defTabSz="514095">
              <a:spcBef>
                <a:spcPts val="3600"/>
              </a:spcBef>
              <a:defRPr sz="3168"/>
            </a:pPr>
            <a:r>
              <a:t>cwnd达到拥塞阈值后进入拥塞避免算法，缓慢增长，防止增长过快导致网络拥塞</a:t>
            </a:r>
          </a:p>
          <a:p>
            <a:pPr marL="391159" indent="-391159" defTabSz="514095">
              <a:spcBef>
                <a:spcPts val="3600"/>
              </a:spcBef>
              <a:defRPr sz="3168"/>
            </a:pPr>
            <a:r>
              <a:t>RTO超时，cwnd重置默认值，ssthresh = cwnd / 2，重新Slow Start</a:t>
            </a:r>
          </a:p>
          <a:p>
            <a:pPr marL="391159" indent="-391159" defTabSz="514095">
              <a:spcBef>
                <a:spcPts val="3600"/>
              </a:spcBef>
              <a:defRPr sz="3168"/>
            </a:pPr>
            <a:r>
              <a:t>Fast Retransmit，收到3个重复ACK时就开启重传</a:t>
            </a:r>
          </a:p>
          <a:p>
            <a:pPr lvl="2" marL="1173480" indent="-391159" defTabSz="514095">
              <a:spcBef>
                <a:spcPts val="3600"/>
              </a:spcBef>
              <a:defRPr sz="2816"/>
            </a:pPr>
            <a:r>
              <a:t>TCP Tahoe实现和RTO超时一样</a:t>
            </a:r>
          </a:p>
          <a:p>
            <a:pPr lvl="2" marL="1173480" indent="-391159" defTabSz="514095">
              <a:spcBef>
                <a:spcPts val="3600"/>
              </a:spcBef>
              <a:defRPr sz="2816"/>
            </a:pPr>
            <a:r>
              <a:t>TCP Reno实现：cwnd = cwnd  / 2, ssthresh = cwnd, 进入快速恢复算法 (Fast Recovery)</a:t>
            </a:r>
          </a:p>
        </p:txBody>
      </p:sp>
    </p:spTree>
  </p:cSld>
  <p:clrMapOvr>
    <a:masterClrMapping/>
  </p:clrMapOvr>
  <p:transition xmlns:p14="http://schemas.microsoft.com/office/powerpoint/2010/main" spd="med" advClick="1" p14:dur="1000"/>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4" name="Shape 514"/>
          <p:cNvSpPr/>
          <p:nvPr>
            <p:ph type="title"/>
          </p:nvPr>
        </p:nvSpPr>
        <p:spPr>
          <a:prstGeom prst="rect">
            <a:avLst/>
          </a:prstGeom>
        </p:spPr>
        <p:txBody>
          <a:bodyPr/>
          <a:lstStyle/>
          <a:p>
            <a:pPr/>
            <a:r>
              <a:t>TCP拥塞控制 - 拥塞避免</a:t>
            </a:r>
          </a:p>
        </p:txBody>
      </p:sp>
      <p:pic>
        <p:nvPicPr>
          <p:cNvPr id="515" name="pasted-image.png"/>
          <p:cNvPicPr>
            <a:picLocks noChangeAspect="1"/>
          </p:cNvPicPr>
          <p:nvPr/>
        </p:nvPicPr>
        <p:blipFill>
          <a:blip r:embed="rId2">
            <a:extLst/>
          </a:blip>
          <a:stretch>
            <a:fillRect/>
          </a:stretch>
        </p:blipFill>
        <p:spPr>
          <a:xfrm>
            <a:off x="306095" y="2784625"/>
            <a:ext cx="12697807" cy="6640953"/>
          </a:xfrm>
          <a:prstGeom prst="rect">
            <a:avLst/>
          </a:prstGeom>
          <a:ln w="12700">
            <a:miter lim="400000"/>
          </a:ln>
        </p:spPr>
      </p:pic>
    </p:spTree>
  </p:cSld>
  <p:clrMapOvr>
    <a:masterClrMapping/>
  </p:clrMapOvr>
  <p:transition xmlns:p14="http://schemas.microsoft.com/office/powerpoint/2010/main" spd="med" advClick="1" p14:dur="1000"/>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7" name="Shape 517"/>
          <p:cNvSpPr/>
          <p:nvPr>
            <p:ph type="title"/>
          </p:nvPr>
        </p:nvSpPr>
        <p:spPr>
          <a:prstGeom prst="rect">
            <a:avLst/>
          </a:prstGeom>
        </p:spPr>
        <p:txBody>
          <a:bodyPr/>
          <a:lstStyle/>
          <a:p>
            <a:pPr/>
            <a:r>
              <a:t>TCP拥塞控制 - 快速恢复</a:t>
            </a:r>
          </a:p>
        </p:txBody>
      </p:sp>
      <p:sp>
        <p:nvSpPr>
          <p:cNvPr id="518" name="Shape 518"/>
          <p:cNvSpPr/>
          <p:nvPr>
            <p:ph type="body" idx="1"/>
          </p:nvPr>
        </p:nvSpPr>
        <p:spPr>
          <a:xfrm>
            <a:off x="952500" y="2609850"/>
            <a:ext cx="11099800" cy="6286500"/>
          </a:xfrm>
          <a:prstGeom prst="rect">
            <a:avLst/>
          </a:prstGeom>
        </p:spPr>
        <p:txBody>
          <a:bodyPr/>
          <a:lstStyle/>
          <a:p>
            <a:pPr/>
            <a:r>
              <a:t>收到3个重复ACK后，cwnd = cwnd  / 2, ssthresh = cwnd</a:t>
            </a:r>
          </a:p>
          <a:p>
            <a:pPr/>
            <a:r>
              <a:t>快速恢复cwnd，从而提高传输效率</a:t>
            </a:r>
          </a:p>
          <a:p>
            <a:pPr lvl="2">
              <a:defRPr sz="3200"/>
            </a:pPr>
            <a:r>
              <a:t>TCP Reno算法</a:t>
            </a:r>
          </a:p>
          <a:p>
            <a:pPr lvl="2">
              <a:defRPr sz="3200"/>
            </a:pPr>
            <a:r>
              <a:t>TCP NewReno算法</a:t>
            </a:r>
          </a:p>
        </p:txBody>
      </p:sp>
    </p:spTree>
  </p:cSld>
  <p:clrMapOvr>
    <a:masterClrMapping/>
  </p:clrMapOvr>
  <p:transition xmlns:p14="http://schemas.microsoft.com/office/powerpoint/2010/main" spd="med" advClick="1" p14:dur="1000"/>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0" name="Shape 520"/>
          <p:cNvSpPr/>
          <p:nvPr>
            <p:ph type="title"/>
          </p:nvPr>
        </p:nvSpPr>
        <p:spPr>
          <a:prstGeom prst="rect">
            <a:avLst/>
          </a:prstGeom>
        </p:spPr>
        <p:txBody>
          <a:bodyPr/>
          <a:lstStyle>
            <a:lvl1pPr defTabSz="519937">
              <a:defRPr sz="7119"/>
            </a:lvl1pPr>
          </a:lstStyle>
          <a:p>
            <a:pPr/>
            <a:r>
              <a:t>TCP Head of Line Blocking</a:t>
            </a:r>
          </a:p>
        </p:txBody>
      </p:sp>
      <p:sp>
        <p:nvSpPr>
          <p:cNvPr id="521" name="Shape 521"/>
          <p:cNvSpPr/>
          <p:nvPr>
            <p:ph type="body" sz="half" idx="1"/>
          </p:nvPr>
        </p:nvSpPr>
        <p:spPr>
          <a:xfrm>
            <a:off x="952500" y="2609850"/>
            <a:ext cx="11099800" cy="2468563"/>
          </a:xfrm>
          <a:prstGeom prst="rect">
            <a:avLst/>
          </a:prstGeom>
        </p:spPr>
        <p:txBody>
          <a:bodyPr/>
          <a:lstStyle/>
          <a:p>
            <a:pPr/>
            <a:r>
              <a:t>由于TCP保持序列、重传、拥塞控制等可靠传输特性，有时必须等待数据传输完成才能使用，反而导致HOL Blocking问题</a:t>
            </a:r>
          </a:p>
        </p:txBody>
      </p:sp>
      <p:pic>
        <p:nvPicPr>
          <p:cNvPr id="522" name="page49image928.png"/>
          <p:cNvPicPr>
            <a:picLocks noChangeAspect="1"/>
          </p:cNvPicPr>
          <p:nvPr/>
        </p:nvPicPr>
        <p:blipFill>
          <a:blip r:embed="rId2">
            <a:extLst/>
          </a:blip>
          <a:stretch>
            <a:fillRect/>
          </a:stretch>
        </p:blipFill>
        <p:spPr>
          <a:xfrm>
            <a:off x="2381823" y="5184961"/>
            <a:ext cx="8241154" cy="4086039"/>
          </a:xfrm>
          <a:prstGeom prst="rect">
            <a:avLst/>
          </a:prstGeom>
          <a:ln w="12700">
            <a:miter lim="400000"/>
          </a:ln>
        </p:spPr>
      </p:pic>
    </p:spTree>
  </p:cSld>
  <p:clrMapOvr>
    <a:masterClrMapping/>
  </p:clrMapOvr>
  <p:transition xmlns:p14="http://schemas.microsoft.com/office/powerpoint/2010/main" spd="med" advClick="1" p14:dur="1000"/>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4" name="Shape 524"/>
          <p:cNvSpPr/>
          <p:nvPr>
            <p:ph type="title"/>
          </p:nvPr>
        </p:nvSpPr>
        <p:spPr>
          <a:prstGeom prst="rect">
            <a:avLst/>
          </a:prstGeom>
        </p:spPr>
        <p:txBody>
          <a:bodyPr/>
          <a:lstStyle/>
          <a:p>
            <a:pPr/>
            <a:r>
              <a:t>TCP性能优化</a:t>
            </a:r>
          </a:p>
        </p:txBody>
      </p:sp>
      <p:sp>
        <p:nvSpPr>
          <p:cNvPr id="525" name="Shape 525"/>
          <p:cNvSpPr/>
          <p:nvPr>
            <p:ph type="body" idx="1"/>
          </p:nvPr>
        </p:nvSpPr>
        <p:spPr>
          <a:xfrm>
            <a:off x="952500" y="2609850"/>
            <a:ext cx="11099800" cy="6286500"/>
          </a:xfrm>
          <a:prstGeom prst="rect">
            <a:avLst/>
          </a:prstGeom>
        </p:spPr>
        <p:txBody>
          <a:bodyPr/>
          <a:lstStyle/>
          <a:p>
            <a:pPr marL="324485" indent="-324485" defTabSz="426466">
              <a:spcBef>
                <a:spcPts val="3000"/>
              </a:spcBef>
              <a:defRPr sz="2628"/>
            </a:pPr>
            <a:r>
              <a:t>网络性能关注点</a:t>
            </a:r>
          </a:p>
          <a:p>
            <a:pPr lvl="2" marL="973455" indent="-324485" defTabSz="426466">
              <a:spcBef>
                <a:spcPts val="3000"/>
              </a:spcBef>
              <a:defRPr sz="2336"/>
            </a:pPr>
            <a:r>
              <a:t>延迟：数据包从发送端到达接收端所需的时间 (RTT)</a:t>
            </a:r>
          </a:p>
          <a:p>
            <a:pPr lvl="2" marL="973455" indent="-324485" defTabSz="426466">
              <a:spcBef>
                <a:spcPts val="3000"/>
              </a:spcBef>
              <a:defRPr sz="2336"/>
            </a:pPr>
            <a:r>
              <a:t>吞吐量：网络通道传输数据的速度</a:t>
            </a:r>
          </a:p>
          <a:p>
            <a:pPr marL="324485" indent="-324485" defTabSz="426466">
              <a:spcBef>
                <a:spcPts val="3000"/>
              </a:spcBef>
              <a:defRPr sz="2628"/>
            </a:pPr>
            <a:r>
              <a:t>性能影响点</a:t>
            </a:r>
          </a:p>
          <a:p>
            <a:pPr lvl="2" marL="973455" indent="-324485" defTabSz="426466">
              <a:spcBef>
                <a:spcPts val="3000"/>
              </a:spcBef>
              <a:defRPr sz="2336"/>
            </a:pPr>
            <a:r>
              <a:t>TCP连接三次握手会导致一次完整RTT延迟</a:t>
            </a:r>
          </a:p>
          <a:p>
            <a:pPr lvl="2" marL="973455" indent="-324485" defTabSz="426466">
              <a:spcBef>
                <a:spcPts val="3000"/>
              </a:spcBef>
              <a:defRPr sz="2336"/>
            </a:pPr>
            <a:r>
              <a:t>每次TCP连接都存在Slow Start过程</a:t>
            </a:r>
          </a:p>
          <a:p>
            <a:pPr lvl="2" marL="973455" indent="-324485" defTabSz="426466">
              <a:spcBef>
                <a:spcPts val="3000"/>
              </a:spcBef>
              <a:defRPr sz="2336"/>
            </a:pPr>
            <a:r>
              <a:t>TCP的流量和拥塞控制会影响吞吐量</a:t>
            </a:r>
          </a:p>
          <a:p>
            <a:pPr lvl="2" marL="973455" indent="-324485" defTabSz="426466">
              <a:spcBef>
                <a:spcPts val="3000"/>
              </a:spcBef>
              <a:defRPr sz="2336"/>
            </a:pPr>
            <a:r>
              <a:t>TCP吞吐量通常是被拥塞窗口cwnd控制</a:t>
            </a:r>
          </a:p>
        </p:txBody>
      </p:sp>
    </p:spTree>
  </p:cSld>
  <p:clrMapOvr>
    <a:masterClrMapping/>
  </p:clrMapOvr>
  <p:transition xmlns:p14="http://schemas.microsoft.com/office/powerpoint/2010/main" spd="med" advClick="1" p14:dur="1000"/>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7" name="Shape 527"/>
          <p:cNvSpPr/>
          <p:nvPr>
            <p:ph type="title"/>
          </p:nvPr>
        </p:nvSpPr>
        <p:spPr>
          <a:prstGeom prst="rect">
            <a:avLst/>
          </a:prstGeom>
        </p:spPr>
        <p:txBody>
          <a:bodyPr/>
          <a:lstStyle/>
          <a:p>
            <a:pPr/>
            <a:r>
              <a:t>TCP性能优化</a:t>
            </a:r>
          </a:p>
        </p:txBody>
      </p:sp>
      <p:sp>
        <p:nvSpPr>
          <p:cNvPr id="528" name="Shape 528"/>
          <p:cNvSpPr/>
          <p:nvPr>
            <p:ph type="body" sz="half" idx="1"/>
          </p:nvPr>
        </p:nvSpPr>
        <p:spPr>
          <a:prstGeom prst="rect">
            <a:avLst/>
          </a:prstGeom>
        </p:spPr>
        <p:txBody>
          <a:bodyPr/>
          <a:lstStyle/>
          <a:p>
            <a:pPr marL="413384" indent="-413384" defTabSz="543305">
              <a:spcBef>
                <a:spcPts val="3900"/>
              </a:spcBef>
              <a:defRPr sz="3348"/>
            </a:pPr>
            <a:r>
              <a:t>服务端</a:t>
            </a:r>
          </a:p>
          <a:p>
            <a:pPr lvl="2" marL="1240155" indent="-413384" defTabSz="543305">
              <a:spcBef>
                <a:spcPts val="3900"/>
              </a:spcBef>
              <a:defRPr sz="2976"/>
            </a:pPr>
            <a:r>
              <a:t>增加TCP初始拥塞窗口cwnd值=10</a:t>
            </a:r>
          </a:p>
          <a:p>
            <a:pPr lvl="2" marL="1240155" indent="-413384" defTabSz="543305">
              <a:spcBef>
                <a:spcPts val="3900"/>
              </a:spcBef>
              <a:defRPr sz="2976"/>
            </a:pPr>
            <a:r>
              <a:t>禁用空闲状态后的Slow Start Restart机制</a:t>
            </a:r>
          </a:p>
          <a:p>
            <a:pPr lvl="2" marL="1240155" indent="-413384" defTabSz="543305">
              <a:spcBef>
                <a:spcPts val="3900"/>
              </a:spcBef>
              <a:defRPr sz="2976"/>
            </a:pPr>
            <a:r>
              <a:t>Enable Window Scaling配置以增加吞吐量</a:t>
            </a:r>
          </a:p>
          <a:p>
            <a:pPr lvl="2" marL="1240155" indent="-413384" defTabSz="543305">
              <a:spcBef>
                <a:spcPts val="3900"/>
              </a:spcBef>
              <a:defRPr sz="2976"/>
            </a:pPr>
            <a:r>
              <a:t>Enable TCP Fast Open</a:t>
            </a:r>
          </a:p>
        </p:txBody>
      </p:sp>
      <p:sp>
        <p:nvSpPr>
          <p:cNvPr id="529" name="Shape 529"/>
          <p:cNvSpPr/>
          <p:nvPr/>
        </p:nvSpPr>
        <p:spPr>
          <a:xfrm>
            <a:off x="6718300" y="2603500"/>
            <a:ext cx="53340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386715" indent="-386715" algn="l" defTabSz="508254">
              <a:spcBef>
                <a:spcPts val="3600"/>
              </a:spcBef>
              <a:buSzPct val="75000"/>
              <a:buChar char="•"/>
              <a:defRPr sz="3132"/>
            </a:pPr>
            <a:r>
              <a:t>客户端</a:t>
            </a:r>
          </a:p>
          <a:p>
            <a:pPr lvl="2" marL="1160144" indent="-386715" algn="l" defTabSz="508254">
              <a:spcBef>
                <a:spcPts val="3600"/>
              </a:spcBef>
              <a:buSzPct val="75000"/>
              <a:buChar char="•"/>
              <a:defRPr sz="2784"/>
            </a:pPr>
            <a:r>
              <a:t>减少数据传输量</a:t>
            </a:r>
          </a:p>
          <a:p>
            <a:pPr lvl="2" marL="1160144" indent="-386715" algn="l" defTabSz="508254">
              <a:spcBef>
                <a:spcPts val="3600"/>
              </a:spcBef>
              <a:buSzPct val="75000"/>
              <a:buChar char="•"/>
              <a:defRPr sz="2784"/>
            </a:pPr>
            <a:r>
              <a:t>务必进行数据压缩</a:t>
            </a:r>
          </a:p>
          <a:p>
            <a:pPr lvl="2" marL="1160144" indent="-386715" algn="l" defTabSz="508254">
              <a:spcBef>
                <a:spcPts val="3600"/>
              </a:spcBef>
              <a:buSzPct val="75000"/>
              <a:buChar char="•"/>
              <a:defRPr sz="2784"/>
            </a:pPr>
            <a:r>
              <a:t>尽量使用最近的服务端</a:t>
            </a:r>
          </a:p>
          <a:p>
            <a:pPr lvl="2" marL="1160144" indent="-386715" algn="l" defTabSz="508254">
              <a:spcBef>
                <a:spcPts val="3600"/>
              </a:spcBef>
              <a:buSzPct val="75000"/>
              <a:buChar char="•"/>
              <a:defRPr sz="2784"/>
            </a:pPr>
            <a:r>
              <a:t>尽可能重用TCP连接</a:t>
            </a:r>
          </a:p>
          <a:p>
            <a:pPr algn="l" defTabSz="508254">
              <a:spcBef>
                <a:spcPts val="3600"/>
              </a:spcBef>
              <a:defRPr sz="2784"/>
            </a:pPr>
          </a:p>
        </p:txBody>
      </p:sp>
    </p:spTree>
  </p:cSld>
  <p:clrMapOvr>
    <a:masterClrMapping/>
  </p:clrMapOvr>
  <p:transition xmlns:p14="http://schemas.microsoft.com/office/powerpoint/2010/main" spd="med" advClick="1" p14:dur="1000"/>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1" name="Shape 531"/>
          <p:cNvSpPr/>
          <p:nvPr>
            <p:ph type="title"/>
          </p:nvPr>
        </p:nvSpPr>
        <p:spPr>
          <a:prstGeom prst="rect">
            <a:avLst/>
          </a:prstGeom>
        </p:spPr>
        <p:txBody>
          <a:bodyPr/>
          <a:lstStyle/>
          <a:p>
            <a:pPr/>
            <a:r>
              <a:t>HTTP协议</a:t>
            </a:r>
          </a:p>
        </p:txBody>
      </p:sp>
      <p:sp>
        <p:nvSpPr>
          <p:cNvPr id="532" name="Shape 532"/>
          <p:cNvSpPr/>
          <p:nvPr>
            <p:ph type="body" idx="1"/>
          </p:nvPr>
        </p:nvSpPr>
        <p:spPr>
          <a:xfrm>
            <a:off x="952500" y="2609850"/>
            <a:ext cx="11099800" cy="6286500"/>
          </a:xfrm>
          <a:prstGeom prst="rect">
            <a:avLst/>
          </a:prstGeom>
        </p:spPr>
        <p:txBody>
          <a:bodyPr/>
          <a:lstStyle/>
          <a:p>
            <a:pPr/>
            <a:r>
              <a:t>基于TCP协议的应用层协议</a:t>
            </a:r>
          </a:p>
          <a:p>
            <a:pPr/>
            <a:r>
              <a:t>基于行 (CRLF) 进行协议分段</a:t>
            </a:r>
          </a:p>
          <a:p>
            <a:pPr/>
            <a:r>
              <a:t>请求和响应都是ASCII码字节流</a:t>
            </a:r>
          </a:p>
        </p:txBody>
      </p:sp>
    </p:spTree>
  </p:cSld>
  <p:clrMapOvr>
    <a:masterClrMapping/>
  </p:clrMapOvr>
  <p:transition xmlns:p14="http://schemas.microsoft.com/office/powerpoint/2010/main" spd="med" advClick="1" p14:dur="1000"/>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4" name="Shape 534"/>
          <p:cNvSpPr/>
          <p:nvPr>
            <p:ph type="title"/>
          </p:nvPr>
        </p:nvSpPr>
        <p:spPr>
          <a:prstGeom prst="rect">
            <a:avLst/>
          </a:prstGeom>
        </p:spPr>
        <p:txBody>
          <a:bodyPr/>
          <a:lstStyle/>
          <a:p>
            <a:pPr/>
            <a:r>
              <a:t>HTTP请求和响应</a:t>
            </a:r>
          </a:p>
        </p:txBody>
      </p:sp>
      <p:pic>
        <p:nvPicPr>
          <p:cNvPr id="535" name="pasted-image.pdf"/>
          <p:cNvPicPr>
            <a:picLocks noChangeAspect="1"/>
          </p:cNvPicPr>
          <p:nvPr/>
        </p:nvPicPr>
        <p:blipFill>
          <a:blip r:embed="rId2">
            <a:extLst/>
          </a:blip>
          <a:stretch>
            <a:fillRect/>
          </a:stretch>
        </p:blipFill>
        <p:spPr>
          <a:xfrm>
            <a:off x="2482712" y="2658475"/>
            <a:ext cx="8039376" cy="6494050"/>
          </a:xfrm>
          <a:prstGeom prst="rect">
            <a:avLst/>
          </a:prstGeom>
          <a:ln w="12700">
            <a:miter lim="400000"/>
          </a:ln>
        </p:spPr>
      </p:pic>
    </p:spTree>
  </p:cSld>
  <p:clrMapOvr>
    <a:masterClrMapping/>
  </p:clrMapOvr>
  <p:transition xmlns:p14="http://schemas.microsoft.com/office/powerpoint/2010/main" spd="med" advClick="1" p14:dur="1000"/>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7" name="Shape 537"/>
          <p:cNvSpPr/>
          <p:nvPr>
            <p:ph type="title"/>
          </p:nvPr>
        </p:nvSpPr>
        <p:spPr>
          <a:prstGeom prst="rect">
            <a:avLst/>
          </a:prstGeom>
        </p:spPr>
        <p:txBody>
          <a:bodyPr/>
          <a:lstStyle/>
          <a:p>
            <a:pPr/>
            <a:r>
              <a:t>HTTP请求格式</a:t>
            </a:r>
          </a:p>
        </p:txBody>
      </p:sp>
      <p:sp>
        <p:nvSpPr>
          <p:cNvPr id="538" name="Shape 538"/>
          <p:cNvSpPr/>
          <p:nvPr>
            <p:ph type="body" idx="1"/>
          </p:nvPr>
        </p:nvSpPr>
        <p:spPr>
          <a:xfrm>
            <a:off x="952500" y="2609850"/>
            <a:ext cx="11099800" cy="6286500"/>
          </a:xfrm>
          <a:prstGeom prst="rect">
            <a:avLst/>
          </a:prstGeom>
        </p:spPr>
        <p:txBody>
          <a:bodyPr/>
          <a:lstStyle/>
          <a:p>
            <a:pPr/>
            <a:r>
              <a:t>HTTP请求格式</a:t>
            </a:r>
          </a:p>
          <a:p>
            <a:pPr lvl="2">
              <a:defRPr sz="3200"/>
            </a:pPr>
            <a:r>
              <a:t>请求行：Method (GET/POST/HEAD/PUT/DELETE/TRACE/CONNECT)</a:t>
            </a:r>
          </a:p>
          <a:p>
            <a:pPr lvl="2">
              <a:defRPr sz="3200"/>
            </a:pPr>
            <a:r>
              <a:t>请求头Headers</a:t>
            </a:r>
          </a:p>
          <a:p>
            <a:pPr lvl="2">
              <a:defRPr sz="3200"/>
            </a:pPr>
            <a:r>
              <a:t>请求正文</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ph type="title"/>
          </p:nvPr>
        </p:nvSpPr>
        <p:spPr>
          <a:xfrm>
            <a:off x="-41077" y="7553"/>
            <a:ext cx="13086954" cy="1317080"/>
          </a:xfrm>
          <a:prstGeom prst="rect">
            <a:avLst/>
          </a:prstGeom>
        </p:spPr>
        <p:txBody>
          <a:bodyPr/>
          <a:lstStyle>
            <a:lvl1pPr>
              <a:defRPr sz="5000"/>
            </a:lvl1pPr>
          </a:lstStyle>
          <a:p>
            <a:pPr/>
            <a:r>
              <a:t>原理—iOS</a:t>
            </a:r>
          </a:p>
        </p:txBody>
      </p:sp>
      <p:sp>
        <p:nvSpPr>
          <p:cNvPr id="188" name="Shape 188"/>
          <p:cNvSpPr/>
          <p:nvPr/>
        </p:nvSpPr>
        <p:spPr>
          <a:xfrm>
            <a:off x="984264" y="3206750"/>
            <a:ext cx="11036273" cy="495301"/>
          </a:xfrm>
          <a:prstGeom prst="rect">
            <a:avLst/>
          </a:prstGeom>
          <a:solidFill>
            <a:schemeClr val="accent3"/>
          </a:solid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p>
            <a:pPr>
              <a:defRPr sz="2600">
                <a:solidFill>
                  <a:srgbClr val="FFFFFF"/>
                </a:solidFill>
                <a:latin typeface="Helvetica"/>
                <a:ea typeface="Helvetica"/>
                <a:cs typeface="Helvetica"/>
                <a:sym typeface="Helvetica"/>
              </a:defRPr>
            </a:pPr>
            <a:r>
              <a:rPr>
                <a:solidFill>
                  <a:srgbClr val="000000"/>
                </a:solidFill>
              </a:rPr>
              <a:t>- (</a:t>
            </a:r>
            <a:r>
              <a:rPr>
                <a:solidFill>
                  <a:schemeClr val="accent5">
                    <a:hueOff val="-176146"/>
                    <a:satOff val="3665"/>
                    <a:lumOff val="-13986"/>
                  </a:schemeClr>
                </a:solidFill>
              </a:rPr>
              <a:t>NSString</a:t>
            </a:r>
            <a:r>
              <a:t> </a:t>
            </a:r>
            <a:r>
              <a:rPr>
                <a:solidFill>
                  <a:srgbClr val="000000"/>
                </a:solidFill>
              </a:rPr>
              <a:t>*)stringByEvaluatingJavaScriptFromString:(</a:t>
            </a:r>
            <a:r>
              <a:rPr>
                <a:solidFill>
                  <a:schemeClr val="accent6">
                    <a:lumOff val="-8741"/>
                  </a:schemeClr>
                </a:solidFill>
              </a:rPr>
              <a:t>NSString</a:t>
            </a:r>
            <a:r>
              <a:t> </a:t>
            </a:r>
            <a:r>
              <a:rPr>
                <a:solidFill>
                  <a:srgbClr val="000000"/>
                </a:solidFill>
              </a:rPr>
              <a:t>*)script;</a:t>
            </a:r>
          </a:p>
        </p:txBody>
      </p:sp>
      <p:sp>
        <p:nvSpPr>
          <p:cNvPr id="189" name="Shape 189"/>
          <p:cNvSpPr/>
          <p:nvPr/>
        </p:nvSpPr>
        <p:spPr>
          <a:xfrm>
            <a:off x="856894" y="2349500"/>
            <a:ext cx="4433012"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Native调用Javascript</a:t>
            </a:r>
          </a:p>
        </p:txBody>
      </p:sp>
      <p:sp>
        <p:nvSpPr>
          <p:cNvPr id="190" name="Shape 190"/>
          <p:cNvSpPr/>
          <p:nvPr/>
        </p:nvSpPr>
        <p:spPr>
          <a:xfrm>
            <a:off x="958519" y="4953000"/>
            <a:ext cx="4483762"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JavaScript调用Native</a:t>
            </a:r>
          </a:p>
        </p:txBody>
      </p:sp>
      <p:sp>
        <p:nvSpPr>
          <p:cNvPr id="191" name="Shape 191"/>
          <p:cNvSpPr/>
          <p:nvPr/>
        </p:nvSpPr>
        <p:spPr>
          <a:xfrm>
            <a:off x="961353" y="5905499"/>
            <a:ext cx="10889843" cy="1574801"/>
          </a:xfrm>
          <a:prstGeom prst="rect">
            <a:avLst/>
          </a:prstGeom>
          <a:solidFill>
            <a:schemeClr val="accent3"/>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p>
            <a:pPr algn="l">
              <a:defRPr sz="2400">
                <a:latin typeface="Helvetica"/>
                <a:ea typeface="Helvetica"/>
                <a:cs typeface="Helvetica"/>
                <a:sym typeface="Helvetica"/>
              </a:defRPr>
            </a:pPr>
            <a:r>
              <a:t>- (</a:t>
            </a:r>
            <a:r>
              <a:rPr>
                <a:solidFill>
                  <a:schemeClr val="accent5">
                    <a:hueOff val="-176146"/>
                    <a:satOff val="3665"/>
                    <a:lumOff val="-13986"/>
                  </a:schemeClr>
                </a:solidFill>
              </a:rPr>
              <a:t>BOOL</a:t>
            </a:r>
            <a:r>
              <a:t>)webView:(</a:t>
            </a:r>
            <a:r>
              <a:rPr>
                <a:solidFill>
                  <a:schemeClr val="accent6">
                    <a:lumOff val="-8741"/>
                  </a:schemeClr>
                </a:solidFill>
              </a:rPr>
              <a:t>UIWebView</a:t>
            </a:r>
            <a:r>
              <a:t> *)webView </a:t>
            </a:r>
          </a:p>
          <a:p>
            <a:pPr algn="l">
              <a:defRPr sz="2400">
                <a:latin typeface="Helvetica"/>
                <a:ea typeface="Helvetica"/>
                <a:cs typeface="Helvetica"/>
                <a:sym typeface="Helvetica"/>
              </a:defRPr>
            </a:pPr>
            <a:r>
              <a:t>shouldStartLoadWithRequest:(</a:t>
            </a:r>
            <a:r>
              <a:rPr>
                <a:solidFill>
                  <a:schemeClr val="accent6">
                    <a:lumOff val="-8741"/>
                  </a:schemeClr>
                </a:solidFill>
              </a:rPr>
              <a:t>NSURLRequest</a:t>
            </a:r>
            <a:r>
              <a:t> *)request </a:t>
            </a:r>
          </a:p>
          <a:p>
            <a:pPr lvl="8" algn="l">
              <a:defRPr sz="2400">
                <a:latin typeface="Helvetica"/>
                <a:ea typeface="Helvetica"/>
                <a:cs typeface="Helvetica"/>
                <a:sym typeface="Helvetica"/>
              </a:defRPr>
            </a:pPr>
            <a:r>
              <a:t>   navigationType:(</a:t>
            </a:r>
            <a:r>
              <a:rPr>
                <a:solidFill>
                  <a:schemeClr val="accent6">
                    <a:lumOff val="-8741"/>
                  </a:schemeClr>
                </a:solidFill>
              </a:rPr>
              <a:t>UIWebViewNavigationType</a:t>
            </a:r>
            <a:r>
              <a:t>)navigationType;</a:t>
            </a:r>
          </a:p>
        </p:txBody>
      </p:sp>
    </p:spTree>
  </p:cSld>
  <p:clrMapOvr>
    <a:masterClrMapping/>
  </p:clrMapOvr>
  <p:transition xmlns:p14="http://schemas.microsoft.com/office/powerpoint/2010/main" spd="med" advClick="1" p14:dur="1000"/>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0" name="Shape 540"/>
          <p:cNvSpPr/>
          <p:nvPr>
            <p:ph type="title"/>
          </p:nvPr>
        </p:nvSpPr>
        <p:spPr>
          <a:prstGeom prst="rect">
            <a:avLst/>
          </a:prstGeom>
        </p:spPr>
        <p:txBody>
          <a:bodyPr/>
          <a:lstStyle/>
          <a:p>
            <a:pPr/>
            <a:r>
              <a:t>HTTP请求 - Headers</a:t>
            </a:r>
          </a:p>
        </p:txBody>
      </p:sp>
      <p:sp>
        <p:nvSpPr>
          <p:cNvPr id="541" name="Shape 541"/>
          <p:cNvSpPr/>
          <p:nvPr>
            <p:ph type="body" idx="1"/>
          </p:nvPr>
        </p:nvSpPr>
        <p:spPr>
          <a:xfrm>
            <a:off x="952500" y="2609850"/>
            <a:ext cx="11099800" cy="6286500"/>
          </a:xfrm>
          <a:prstGeom prst="rect">
            <a:avLst/>
          </a:prstGeom>
        </p:spPr>
        <p:txBody>
          <a:bodyPr/>
          <a:lstStyle/>
          <a:p>
            <a:pPr marL="266700" indent="-266700" defTabSz="350520">
              <a:spcBef>
                <a:spcPts val="2500"/>
              </a:spcBef>
              <a:defRPr sz="2160"/>
            </a:pPr>
            <a:r>
              <a:t>Host: www.google.com </a:t>
            </a:r>
          </a:p>
          <a:p>
            <a:pPr marL="266700" indent="-266700" defTabSz="350520">
              <a:spcBef>
                <a:spcPts val="2500"/>
              </a:spcBef>
              <a:defRPr sz="2160"/>
            </a:pPr>
            <a:r>
              <a:t>User-Agent: Mozilla/5.0 Galeon/1.2.0 (X11; Linux i686; U;) Gecko/20020326 </a:t>
            </a:r>
          </a:p>
          <a:p>
            <a:pPr marL="266700" indent="-266700" defTabSz="350520">
              <a:spcBef>
                <a:spcPts val="2500"/>
              </a:spcBef>
              <a:defRPr sz="2160"/>
            </a:pPr>
            <a:r>
              <a:t>Accept: text/xml,application/xml,application/xhtml+xml,text/html;q=0.9, </a:t>
            </a:r>
          </a:p>
          <a:p>
            <a:pPr marL="266700" indent="-266700" defTabSz="350520">
              <a:spcBef>
                <a:spcPts val="2500"/>
              </a:spcBef>
              <a:defRPr sz="2160"/>
            </a:pPr>
            <a:r>
              <a:t>        text/plain;q=0.8, video/x-mng,image/png,image/jpeg,image/gif;q=0.2, </a:t>
            </a:r>
          </a:p>
          <a:p>
            <a:pPr marL="266700" indent="-266700" defTabSz="350520">
              <a:spcBef>
                <a:spcPts val="2500"/>
              </a:spcBef>
              <a:defRPr sz="2160"/>
            </a:pPr>
            <a:r>
              <a:t>        text/css,*/*;q=0.1 </a:t>
            </a:r>
          </a:p>
          <a:p>
            <a:pPr marL="266700" indent="-266700" defTabSz="350520">
              <a:spcBef>
                <a:spcPts val="2500"/>
              </a:spcBef>
              <a:defRPr sz="2160"/>
            </a:pPr>
            <a:r>
              <a:t>Accept-Language: en </a:t>
            </a:r>
          </a:p>
          <a:p>
            <a:pPr marL="266700" indent="-266700" defTabSz="350520">
              <a:spcBef>
                <a:spcPts val="2500"/>
              </a:spcBef>
              <a:defRPr sz="2160"/>
            </a:pPr>
            <a:r>
              <a:t>Accept-Encoding: gzip, deflate, compress;q=0.9 </a:t>
            </a:r>
          </a:p>
          <a:p>
            <a:pPr marL="266700" indent="-266700" defTabSz="350520">
              <a:spcBef>
                <a:spcPts val="2500"/>
              </a:spcBef>
              <a:defRPr sz="2160"/>
            </a:pPr>
            <a:r>
              <a:t>Accept-Charset: ISO-8859-1, utf-8;q=0.66, *;q=0.66 </a:t>
            </a:r>
          </a:p>
          <a:p>
            <a:pPr marL="266700" indent="-266700" defTabSz="350520">
              <a:spcBef>
                <a:spcPts val="2500"/>
              </a:spcBef>
              <a:defRPr sz="2160"/>
            </a:pPr>
            <a:r>
              <a:t>Keep-Alive: 300 </a:t>
            </a:r>
          </a:p>
          <a:p>
            <a:pPr marL="266700" indent="-266700" defTabSz="350520">
              <a:spcBef>
                <a:spcPts val="2500"/>
              </a:spcBef>
              <a:defRPr sz="2160"/>
            </a:pPr>
            <a:r>
              <a:t>Connection: keep-alive </a:t>
            </a:r>
          </a:p>
        </p:txBody>
      </p:sp>
    </p:spTree>
  </p:cSld>
  <p:clrMapOvr>
    <a:masterClrMapping/>
  </p:clrMapOvr>
  <p:transition xmlns:p14="http://schemas.microsoft.com/office/powerpoint/2010/main" spd="med" advClick="1" p14:dur="1000"/>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3" name="Shape 543"/>
          <p:cNvSpPr/>
          <p:nvPr>
            <p:ph type="title"/>
          </p:nvPr>
        </p:nvSpPr>
        <p:spPr>
          <a:prstGeom prst="rect">
            <a:avLst/>
          </a:prstGeom>
        </p:spPr>
        <p:txBody>
          <a:bodyPr/>
          <a:lstStyle/>
          <a:p>
            <a:pPr/>
            <a:r>
              <a:t>HTTP响应格式</a:t>
            </a:r>
          </a:p>
        </p:txBody>
      </p:sp>
      <p:sp>
        <p:nvSpPr>
          <p:cNvPr id="544" name="Shape 544"/>
          <p:cNvSpPr/>
          <p:nvPr>
            <p:ph type="body" idx="1"/>
          </p:nvPr>
        </p:nvSpPr>
        <p:spPr>
          <a:xfrm>
            <a:off x="952500" y="2609850"/>
            <a:ext cx="11099800" cy="6286500"/>
          </a:xfrm>
          <a:prstGeom prst="rect">
            <a:avLst/>
          </a:prstGeom>
        </p:spPr>
        <p:txBody>
          <a:bodyPr/>
          <a:lstStyle/>
          <a:p>
            <a:pPr/>
            <a:r>
              <a:t>HTTP响应格式</a:t>
            </a:r>
          </a:p>
          <a:p>
            <a:pPr lvl="2">
              <a:defRPr sz="3200"/>
            </a:pPr>
            <a:r>
              <a:t>状态行 (1xx指示信息,2xx成功,3xx重定向,4xx：客户端错误,5xx服务器端错误)</a:t>
            </a:r>
          </a:p>
          <a:p>
            <a:pPr lvl="2">
              <a:defRPr sz="3200"/>
            </a:pPr>
            <a:r>
              <a:t>响应头Headers</a:t>
            </a:r>
          </a:p>
          <a:p>
            <a:pPr lvl="2">
              <a:defRPr sz="3200"/>
            </a:pPr>
            <a:r>
              <a:t>响应正文</a:t>
            </a:r>
          </a:p>
        </p:txBody>
      </p:sp>
    </p:spTree>
  </p:cSld>
  <p:clrMapOvr>
    <a:masterClrMapping/>
  </p:clrMapOvr>
  <p:transition xmlns:p14="http://schemas.microsoft.com/office/powerpoint/2010/main" spd="med" advClick="1" p14:dur="1000"/>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6" name="Shape 546"/>
          <p:cNvSpPr/>
          <p:nvPr>
            <p:ph type="title"/>
          </p:nvPr>
        </p:nvSpPr>
        <p:spPr>
          <a:prstGeom prst="rect">
            <a:avLst/>
          </a:prstGeom>
        </p:spPr>
        <p:txBody>
          <a:bodyPr/>
          <a:lstStyle/>
          <a:p>
            <a:pPr/>
            <a:r>
              <a:t>HTTP响应格式</a:t>
            </a:r>
          </a:p>
        </p:txBody>
      </p:sp>
      <p:sp>
        <p:nvSpPr>
          <p:cNvPr id="547" name="Shape 547"/>
          <p:cNvSpPr/>
          <p:nvPr>
            <p:ph type="body" idx="1"/>
          </p:nvPr>
        </p:nvSpPr>
        <p:spPr>
          <a:xfrm>
            <a:off x="952500" y="2609850"/>
            <a:ext cx="11099800" cy="6286500"/>
          </a:xfrm>
          <a:prstGeom prst="rect">
            <a:avLst/>
          </a:prstGeom>
        </p:spPr>
        <p:txBody>
          <a:bodyPr/>
          <a:lstStyle/>
          <a:p>
            <a:pPr marL="213359" indent="-213359" defTabSz="280415">
              <a:spcBef>
                <a:spcPts val="2000"/>
              </a:spcBef>
              <a:defRPr sz="1727"/>
            </a:pPr>
            <a:r>
              <a:t>HTTP/1.1 301 Moved Permanently </a:t>
            </a:r>
          </a:p>
          <a:p>
            <a:pPr marL="213359" indent="-213359" defTabSz="280415">
              <a:spcBef>
                <a:spcPts val="2000"/>
              </a:spcBef>
              <a:defRPr sz="1727"/>
            </a:pPr>
            <a:r>
              <a:t>Date: Tue, 21 May 2002 12:34:56 GMT </a:t>
            </a:r>
          </a:p>
          <a:p>
            <a:pPr marL="213359" indent="-213359" defTabSz="280415">
              <a:spcBef>
                <a:spcPts val="2000"/>
              </a:spcBef>
              <a:defRPr sz="1727"/>
            </a:pPr>
            <a:r>
              <a:t>Location: http://httphandbook.org/directory/ </a:t>
            </a:r>
          </a:p>
          <a:p>
            <a:pPr marL="213359" indent="-213359" defTabSz="280415">
              <a:spcBef>
                <a:spcPts val="2000"/>
              </a:spcBef>
              <a:defRPr sz="1727"/>
            </a:pPr>
            <a:r>
              <a:t>Content-Type: text/html </a:t>
            </a:r>
          </a:p>
          <a:p>
            <a:pPr marL="213359" indent="-213359" defTabSz="280415">
              <a:spcBef>
                <a:spcPts val="2000"/>
              </a:spcBef>
              <a:defRPr sz="1727"/>
            </a:pPr>
            <a:r>
              <a:t>Content-Length: 186 </a:t>
            </a:r>
          </a:p>
          <a:p>
            <a:pPr marL="213359" indent="-213359" defTabSz="280415">
              <a:spcBef>
                <a:spcPts val="2000"/>
              </a:spcBef>
              <a:defRPr sz="1727"/>
            </a:pPr>
          </a:p>
          <a:p>
            <a:pPr marL="213359" indent="-213359" defTabSz="280415">
              <a:spcBef>
                <a:spcPts val="2000"/>
              </a:spcBef>
              <a:defRPr sz="1727"/>
            </a:pPr>
            <a:r>
              <a:t>&lt;html&gt; </a:t>
            </a:r>
          </a:p>
          <a:p>
            <a:pPr marL="213359" indent="-213359" defTabSz="280415">
              <a:spcBef>
                <a:spcPts val="2000"/>
              </a:spcBef>
              <a:defRPr sz="1727"/>
            </a:pPr>
            <a:r>
              <a:t>&lt;head&gt; </a:t>
            </a:r>
          </a:p>
          <a:p>
            <a:pPr marL="213359" indent="-213359" defTabSz="280415">
              <a:spcBef>
                <a:spcPts val="2000"/>
              </a:spcBef>
              <a:defRPr sz="1727"/>
            </a:pPr>
            <a:r>
              <a:t>&lt;title&gt;301 Moved Permanently&lt;/title&gt; </a:t>
            </a:r>
          </a:p>
          <a:p>
            <a:pPr marL="213359" indent="-213359" defTabSz="280415">
              <a:spcBef>
                <a:spcPts val="2000"/>
              </a:spcBef>
              <a:defRPr sz="1727"/>
            </a:pPr>
            <a:r>
              <a:t>&lt;/head&gt; </a:t>
            </a:r>
          </a:p>
          <a:p>
            <a:pPr marL="213359" indent="-213359" defTabSz="280415">
              <a:spcBef>
                <a:spcPts val="2000"/>
              </a:spcBef>
              <a:defRPr sz="1727"/>
            </a:pPr>
            <a:r>
              <a:t>&lt;body&gt; &lt;h1&gt;Moved Permanently&lt;/h1&gt; &lt;body&gt;</a:t>
            </a:r>
          </a:p>
          <a:p>
            <a:pPr marL="213359" indent="-213359" defTabSz="280415">
              <a:spcBef>
                <a:spcPts val="2000"/>
              </a:spcBef>
              <a:defRPr sz="1727"/>
            </a:pPr>
            <a:r>
              <a:t>&lt;/html&gt; </a:t>
            </a:r>
          </a:p>
        </p:txBody>
      </p:sp>
    </p:spTree>
  </p:cSld>
  <p:clrMapOvr>
    <a:masterClrMapping/>
  </p:clrMapOvr>
  <p:transition xmlns:p14="http://schemas.microsoft.com/office/powerpoint/2010/main" spd="med" advClick="1" p14:dur="1000"/>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9" name="Shape 549"/>
          <p:cNvSpPr/>
          <p:nvPr>
            <p:ph type="title"/>
          </p:nvPr>
        </p:nvSpPr>
        <p:spPr>
          <a:prstGeom prst="rect">
            <a:avLst/>
          </a:prstGeom>
        </p:spPr>
        <p:txBody>
          <a:bodyPr/>
          <a:lstStyle/>
          <a:p>
            <a:pPr/>
            <a:r>
              <a:t>HTTP特性 - KeepAlive</a:t>
            </a:r>
          </a:p>
        </p:txBody>
      </p:sp>
      <p:sp>
        <p:nvSpPr>
          <p:cNvPr id="550" name="Shape 550"/>
          <p:cNvSpPr/>
          <p:nvPr>
            <p:ph type="body" idx="1"/>
          </p:nvPr>
        </p:nvSpPr>
        <p:spPr>
          <a:xfrm>
            <a:off x="952500" y="2609850"/>
            <a:ext cx="11099800" cy="6286500"/>
          </a:xfrm>
          <a:prstGeom prst="rect">
            <a:avLst/>
          </a:prstGeom>
        </p:spPr>
        <p:txBody>
          <a:bodyPr/>
          <a:lstStyle/>
          <a:p>
            <a:pPr/>
            <a:r>
              <a:t>连接保持 Connection: Keep-Alive</a:t>
            </a:r>
          </a:p>
          <a:p>
            <a:pPr lvl="2">
              <a:defRPr sz="3200"/>
            </a:pPr>
            <a:r>
              <a:t>HTTP/1.1版本以上默认支持</a:t>
            </a:r>
          </a:p>
          <a:p>
            <a:pPr lvl="2">
              <a:defRPr sz="3200"/>
            </a:pPr>
            <a:r>
              <a:t>需要客户端、服务端、Proxy和Gateway支持 </a:t>
            </a:r>
          </a:p>
          <a:p>
            <a:pPr lvl="2">
              <a:defRPr sz="3200"/>
            </a:pPr>
            <a:r>
              <a:t>存在Dumb Proxy问题</a:t>
            </a:r>
          </a:p>
          <a:p>
            <a:pPr lvl="2">
              <a:defRPr sz="3200"/>
            </a:pPr>
            <a:r>
              <a:t>Hack：Proxy-Connection</a:t>
            </a:r>
          </a:p>
        </p:txBody>
      </p:sp>
    </p:spTree>
  </p:cSld>
  <p:clrMapOvr>
    <a:masterClrMapping/>
  </p:clrMapOvr>
  <p:transition xmlns:p14="http://schemas.microsoft.com/office/powerpoint/2010/main" spd="med" advClick="1" p14:dur="1000"/>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2" name="Shape 552"/>
          <p:cNvSpPr/>
          <p:nvPr>
            <p:ph type="title"/>
          </p:nvPr>
        </p:nvSpPr>
        <p:spPr>
          <a:prstGeom prst="rect">
            <a:avLst/>
          </a:prstGeom>
        </p:spPr>
        <p:txBody>
          <a:bodyPr/>
          <a:lstStyle/>
          <a:p>
            <a:pPr/>
            <a:r>
              <a:t>HTTP特性 - KeepAlive</a:t>
            </a:r>
          </a:p>
        </p:txBody>
      </p:sp>
      <p:sp>
        <p:nvSpPr>
          <p:cNvPr id="553" name="Shape 553"/>
          <p:cNvSpPr/>
          <p:nvPr>
            <p:ph type="body" idx="1"/>
          </p:nvPr>
        </p:nvSpPr>
        <p:spPr>
          <a:xfrm>
            <a:off x="952500" y="2609850"/>
            <a:ext cx="11099800" cy="6286500"/>
          </a:xfrm>
          <a:prstGeom prst="rect">
            <a:avLst/>
          </a:prstGeom>
        </p:spPr>
        <p:txBody>
          <a:bodyPr/>
          <a:lstStyle/>
          <a:p>
            <a:pPr marL="386715" indent="-386715" defTabSz="508254">
              <a:spcBef>
                <a:spcPts val="3600"/>
              </a:spcBef>
              <a:defRPr sz="3132"/>
            </a:pPr>
            <a:r>
              <a:t>规则和限制</a:t>
            </a:r>
          </a:p>
          <a:p>
            <a:pPr lvl="2" marL="1160144" indent="-386715" defTabSz="508254">
              <a:spcBef>
                <a:spcPts val="3600"/>
              </a:spcBef>
              <a:defRPr sz="2784"/>
            </a:pPr>
            <a:r>
              <a:t>客户端不需要再发送请求时要发送Connection: Close关闭连接</a:t>
            </a:r>
          </a:p>
          <a:p>
            <a:pPr lvl="2" marL="1160144" indent="-386715" defTabSz="508254">
              <a:spcBef>
                <a:spcPts val="3600"/>
              </a:spcBef>
              <a:defRPr sz="2784"/>
            </a:pPr>
            <a:r>
              <a:t>客户端必须确保HTTP请求正确，例如Content-Length长度正确、Encoding正确</a:t>
            </a:r>
          </a:p>
          <a:p>
            <a:pPr lvl="2" marL="1160144" indent="-386715" defTabSz="508254">
              <a:spcBef>
                <a:spcPts val="3600"/>
              </a:spcBef>
              <a:defRPr sz="2784"/>
            </a:pPr>
            <a:r>
              <a:t>HTTP 1.1或者1.0版本的Proxy能够正确处理连接保持</a:t>
            </a:r>
          </a:p>
          <a:p>
            <a:pPr lvl="2" marL="1160144" indent="-386715" defTabSz="508254">
              <a:spcBef>
                <a:spcPts val="3600"/>
              </a:spcBef>
              <a:defRPr sz="2784"/>
            </a:pPr>
            <a:r>
              <a:t>如果没有side effect，HTTP 1.1客户端可以重试请求</a:t>
            </a:r>
          </a:p>
          <a:p>
            <a:pPr lvl="2" marL="1160144" indent="-386715" defTabSz="508254">
              <a:spcBef>
                <a:spcPts val="3600"/>
              </a:spcBef>
              <a:defRPr sz="2784"/>
            </a:pPr>
            <a:r>
              <a:t>客户端需要控制并发连接数</a:t>
            </a:r>
          </a:p>
        </p:txBody>
      </p:sp>
    </p:spTree>
  </p:cSld>
  <p:clrMapOvr>
    <a:masterClrMapping/>
  </p:clrMapOvr>
  <p:transition xmlns:p14="http://schemas.microsoft.com/office/powerpoint/2010/main" spd="med" advClick="1" p14:dur="1000"/>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5" name="Shape 555"/>
          <p:cNvSpPr/>
          <p:nvPr>
            <p:ph type="title"/>
          </p:nvPr>
        </p:nvSpPr>
        <p:spPr>
          <a:prstGeom prst="rect">
            <a:avLst/>
          </a:prstGeom>
        </p:spPr>
        <p:txBody>
          <a:bodyPr/>
          <a:lstStyle/>
          <a:p>
            <a:pPr/>
            <a:r>
              <a:t>HTTP特性 - Pipeline</a:t>
            </a:r>
          </a:p>
        </p:txBody>
      </p:sp>
      <p:sp>
        <p:nvSpPr>
          <p:cNvPr id="556" name="Shape 556"/>
          <p:cNvSpPr/>
          <p:nvPr>
            <p:ph type="body" sz="quarter" idx="1"/>
          </p:nvPr>
        </p:nvSpPr>
        <p:spPr>
          <a:xfrm>
            <a:off x="952500" y="2609850"/>
            <a:ext cx="11099800" cy="949474"/>
          </a:xfrm>
          <a:prstGeom prst="rect">
            <a:avLst/>
          </a:prstGeom>
        </p:spPr>
        <p:txBody>
          <a:bodyPr/>
          <a:lstStyle/>
          <a:p>
            <a:pPr/>
            <a:r>
              <a:t>一个TCP连接中并发多个HTTP请求</a:t>
            </a:r>
          </a:p>
        </p:txBody>
      </p:sp>
      <p:pic>
        <p:nvPicPr>
          <p:cNvPr id="557" name="Screen Shot 2016-06-23 at 10.09.51 PM.png"/>
          <p:cNvPicPr>
            <a:picLocks noChangeAspect="1"/>
          </p:cNvPicPr>
          <p:nvPr/>
        </p:nvPicPr>
        <p:blipFill>
          <a:blip r:embed="rId2">
            <a:extLst/>
          </a:blip>
          <a:stretch>
            <a:fillRect/>
          </a:stretch>
        </p:blipFill>
        <p:spPr>
          <a:xfrm>
            <a:off x="1585941" y="4363414"/>
            <a:ext cx="9832918" cy="3958708"/>
          </a:xfrm>
          <a:prstGeom prst="rect">
            <a:avLst/>
          </a:prstGeom>
          <a:ln w="12700">
            <a:miter lim="400000"/>
          </a:ln>
        </p:spPr>
      </p:pic>
    </p:spTree>
  </p:cSld>
  <p:clrMapOvr>
    <a:masterClrMapping/>
  </p:clrMapOvr>
  <p:transition xmlns:p14="http://schemas.microsoft.com/office/powerpoint/2010/main" spd="med" advClick="1" p14:dur="1000"/>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59" name="Screen Shot 2016-06-23 at 10.11.24 PM.png"/>
          <p:cNvPicPr>
            <a:picLocks noChangeAspect="1"/>
          </p:cNvPicPr>
          <p:nvPr/>
        </p:nvPicPr>
        <p:blipFill>
          <a:blip r:embed="rId2">
            <a:extLst/>
          </a:blip>
          <a:stretch>
            <a:fillRect/>
          </a:stretch>
        </p:blipFill>
        <p:spPr>
          <a:xfrm>
            <a:off x="2183485" y="0"/>
            <a:ext cx="863783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1" name="Shape 561"/>
          <p:cNvSpPr/>
          <p:nvPr>
            <p:ph type="title"/>
          </p:nvPr>
        </p:nvSpPr>
        <p:spPr>
          <a:prstGeom prst="rect">
            <a:avLst/>
          </a:prstGeom>
        </p:spPr>
        <p:txBody>
          <a:bodyPr/>
          <a:lstStyle/>
          <a:p>
            <a:pPr/>
            <a:r>
              <a:t>HTTP特性 - Pipeline</a:t>
            </a:r>
          </a:p>
        </p:txBody>
      </p:sp>
      <p:sp>
        <p:nvSpPr>
          <p:cNvPr id="562" name="Shape 562"/>
          <p:cNvSpPr/>
          <p:nvPr>
            <p:ph type="body" idx="1"/>
          </p:nvPr>
        </p:nvSpPr>
        <p:spPr>
          <a:xfrm>
            <a:off x="952500" y="2609850"/>
            <a:ext cx="11099800" cy="6286500"/>
          </a:xfrm>
          <a:prstGeom prst="rect">
            <a:avLst/>
          </a:prstGeom>
        </p:spPr>
        <p:txBody>
          <a:bodyPr/>
          <a:lstStyle/>
          <a:p>
            <a:pPr/>
            <a:r>
              <a:t>限制</a:t>
            </a:r>
          </a:p>
          <a:p>
            <a:pPr lvl="2">
              <a:defRPr sz="3200"/>
            </a:pPr>
            <a:r>
              <a:t>客户端必须确保连接是Keep-Alive保持的</a:t>
            </a:r>
          </a:p>
          <a:p>
            <a:pPr lvl="2">
              <a:defRPr sz="3200"/>
            </a:pPr>
            <a:r>
              <a:t>HTTP响应必须按照请求的对应顺序返回</a:t>
            </a:r>
          </a:p>
          <a:p>
            <a:pPr lvl="2">
              <a:defRPr sz="3200"/>
            </a:pPr>
            <a:r>
              <a:t>客户端需要处理连接被关闭的情况</a:t>
            </a:r>
          </a:p>
          <a:p>
            <a:pPr lvl="2">
              <a:defRPr sz="3200"/>
            </a:pPr>
            <a:r>
              <a:t>不能用于有side effect的请求，例如POST</a:t>
            </a:r>
          </a:p>
        </p:txBody>
      </p:sp>
    </p:spTree>
  </p:cSld>
  <p:clrMapOvr>
    <a:masterClrMapping/>
  </p:clrMapOvr>
  <p:transition xmlns:p14="http://schemas.microsoft.com/office/powerpoint/2010/main" spd="med" advClick="1" p14:dur="1000"/>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4" name="Shape 564"/>
          <p:cNvSpPr/>
          <p:nvPr>
            <p:ph type="title"/>
          </p:nvPr>
        </p:nvSpPr>
        <p:spPr>
          <a:prstGeom prst="rect">
            <a:avLst/>
          </a:prstGeom>
        </p:spPr>
        <p:txBody>
          <a:bodyPr/>
          <a:lstStyle/>
          <a:p>
            <a:pPr/>
            <a:r>
              <a:t>HTTP性能</a:t>
            </a:r>
          </a:p>
        </p:txBody>
      </p:sp>
      <p:sp>
        <p:nvSpPr>
          <p:cNvPr id="565" name="Shape 565"/>
          <p:cNvSpPr/>
          <p:nvPr>
            <p:ph type="body" idx="1"/>
          </p:nvPr>
        </p:nvSpPr>
        <p:spPr>
          <a:xfrm>
            <a:off x="952500" y="2609850"/>
            <a:ext cx="11099800" cy="6286500"/>
          </a:xfrm>
          <a:prstGeom prst="rect">
            <a:avLst/>
          </a:prstGeom>
        </p:spPr>
        <p:txBody>
          <a:bodyPr/>
          <a:lstStyle/>
          <a:p>
            <a:pPr/>
            <a:r>
              <a:t>HTTP性能基本受TCP的影响</a:t>
            </a:r>
          </a:p>
          <a:p>
            <a:pPr lvl="2">
              <a:defRPr sz="3200"/>
            </a:pPr>
            <a:r>
              <a:t>TCP连接三次握手导致的延迟</a:t>
            </a:r>
          </a:p>
          <a:p>
            <a:pPr lvl="2">
              <a:defRPr sz="3200"/>
            </a:pPr>
            <a:r>
              <a:t>TCP慢启动拥塞控制机制</a:t>
            </a:r>
          </a:p>
          <a:p>
            <a:pPr lvl="2">
              <a:defRPr sz="3200"/>
            </a:pPr>
            <a:r>
              <a:t>Nagle算法（TCP_NODELAY可关闭）</a:t>
            </a:r>
          </a:p>
          <a:p>
            <a:pPr lvl="2">
              <a:defRPr sz="3200"/>
            </a:pPr>
            <a:r>
              <a:t>TCP ACK延迟的影响</a:t>
            </a:r>
          </a:p>
          <a:p>
            <a:pPr lvl="2">
              <a:defRPr sz="3200"/>
            </a:pPr>
            <a:r>
              <a:t>TIME_WAIT可能导致端口耗尽</a:t>
            </a:r>
          </a:p>
        </p:txBody>
      </p:sp>
    </p:spTree>
  </p:cSld>
  <p:clrMapOvr>
    <a:masterClrMapping/>
  </p:clrMapOvr>
  <p:transition xmlns:p14="http://schemas.microsoft.com/office/powerpoint/2010/main" spd="med" advClick="1" p14:dur="1000"/>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7" name="Shape 567"/>
          <p:cNvSpPr/>
          <p:nvPr>
            <p:ph type="title"/>
          </p:nvPr>
        </p:nvSpPr>
        <p:spPr>
          <a:prstGeom prst="rect">
            <a:avLst/>
          </a:prstGeom>
        </p:spPr>
        <p:txBody>
          <a:bodyPr/>
          <a:lstStyle/>
          <a:p>
            <a:pPr/>
            <a:r>
              <a:t>HTTP性能优化</a:t>
            </a:r>
          </a:p>
        </p:txBody>
      </p:sp>
      <p:sp>
        <p:nvSpPr>
          <p:cNvPr id="568" name="Shape 568"/>
          <p:cNvSpPr/>
          <p:nvPr>
            <p:ph type="body" idx="1"/>
          </p:nvPr>
        </p:nvSpPr>
        <p:spPr>
          <a:xfrm>
            <a:off x="952500" y="2609850"/>
            <a:ext cx="11099800" cy="6286500"/>
          </a:xfrm>
          <a:prstGeom prst="rect">
            <a:avLst/>
          </a:prstGeom>
        </p:spPr>
        <p:txBody>
          <a:bodyPr/>
          <a:lstStyle/>
          <a:p>
            <a:pPr/>
            <a:r>
              <a:t>使用保持连接Keep-Alive特性避免重连</a:t>
            </a:r>
          </a:p>
          <a:p>
            <a:pPr/>
            <a:r>
              <a:t>使用Chunked transfer encoding</a:t>
            </a:r>
          </a:p>
          <a:p>
            <a:pPr/>
            <a:r>
              <a:t>使用Pipeline特性实现并发请求</a:t>
            </a:r>
          </a:p>
          <a:p>
            <a:pPr/>
            <a:r>
              <a:t>使用Range特性可以跨Range获取资源</a:t>
            </a:r>
          </a:p>
          <a:p>
            <a:pPr/>
            <a:r>
              <a:t>优化缓存机制</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title"/>
          </p:nvPr>
        </p:nvSpPr>
        <p:spPr>
          <a:xfrm>
            <a:off x="-41077" y="7553"/>
            <a:ext cx="13086954" cy="1317080"/>
          </a:xfrm>
          <a:prstGeom prst="rect">
            <a:avLst/>
          </a:prstGeom>
        </p:spPr>
        <p:txBody>
          <a:bodyPr/>
          <a:lstStyle>
            <a:lvl1pPr>
              <a:defRPr sz="5000"/>
            </a:lvl1pPr>
          </a:lstStyle>
          <a:p>
            <a:pPr/>
            <a:r>
              <a:t>原理—Android</a:t>
            </a:r>
          </a:p>
        </p:txBody>
      </p:sp>
      <p:sp>
        <p:nvSpPr>
          <p:cNvPr id="194" name="Shape 194"/>
          <p:cNvSpPr/>
          <p:nvPr/>
        </p:nvSpPr>
        <p:spPr>
          <a:xfrm>
            <a:off x="808953" y="3303916"/>
            <a:ext cx="10519260" cy="1524001"/>
          </a:xfrm>
          <a:prstGeom prst="rect">
            <a:avLst/>
          </a:prstGeom>
          <a:solidFill>
            <a:schemeClr val="accent3"/>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p>
            <a:pPr algn="l">
              <a:defRPr sz="2600">
                <a:solidFill>
                  <a:srgbClr val="FFFFFF"/>
                </a:solidFill>
                <a:latin typeface="Helvetica"/>
                <a:ea typeface="Helvetica"/>
                <a:cs typeface="Helvetica"/>
                <a:sym typeface="Helvetica"/>
              </a:defRPr>
            </a:pPr>
            <a:r>
              <a:rPr b="1">
                <a:solidFill>
                  <a:srgbClr val="011993"/>
                </a:solidFill>
              </a:rPr>
              <a:t>public void </a:t>
            </a:r>
            <a:r>
              <a:rPr>
                <a:solidFill>
                  <a:srgbClr val="000000"/>
                </a:solidFill>
              </a:rPr>
              <a:t>loadUrl</a:t>
            </a:r>
            <a:r>
              <a:rPr>
                <a:solidFill>
                  <a:srgbClr val="000000"/>
                </a:solidFill>
              </a:rPr>
              <a:t>(</a:t>
            </a:r>
            <a:r>
              <a:rPr>
                <a:solidFill>
                  <a:schemeClr val="accent6">
                    <a:lumOff val="-8741"/>
                  </a:schemeClr>
                </a:solidFill>
              </a:rPr>
              <a:t>String</a:t>
            </a:r>
            <a:r>
              <a:t> </a:t>
            </a:r>
            <a:r>
              <a:rPr>
                <a:solidFill>
                  <a:srgbClr val="000000"/>
                </a:solidFill>
              </a:rPr>
              <a:t>url); </a:t>
            </a:r>
            <a:r>
              <a:rPr sz="1600">
                <a:solidFill>
                  <a:schemeClr val="accent2">
                    <a:hueOff val="-902888"/>
                    <a:satOff val="-15377"/>
                    <a:lumOff val="-12864"/>
                  </a:schemeClr>
                </a:solidFill>
              </a:rPr>
              <a:t>//</a:t>
            </a:r>
            <a:r>
              <a:rPr sz="1600">
                <a:solidFill>
                  <a:schemeClr val="accent2">
                    <a:hueOff val="-902888"/>
                    <a:satOff val="-15377"/>
                    <a:lumOff val="-12864"/>
                  </a:schemeClr>
                </a:solidFill>
              </a:rPr>
              <a:t>webview.loadUrl:(“javascript:alert(‘Hello')”)</a:t>
            </a:r>
            <a:endParaRPr sz="1600">
              <a:solidFill>
                <a:schemeClr val="accent5">
                  <a:hueOff val="-522602"/>
                  <a:satOff val="-6700"/>
                  <a:lumOff val="-22320"/>
                </a:schemeClr>
              </a:solidFill>
            </a:endParaRPr>
          </a:p>
          <a:p>
            <a:pPr algn="l">
              <a:defRPr sz="2600">
                <a:solidFill>
                  <a:srgbClr val="FFFFFF"/>
                </a:solidFill>
                <a:latin typeface="Helvetica"/>
                <a:ea typeface="Helvetica"/>
                <a:cs typeface="Helvetica"/>
                <a:sym typeface="Helvetica"/>
              </a:defRPr>
            </a:pPr>
            <a:endParaRPr sz="1600">
              <a:solidFill>
                <a:schemeClr val="accent5">
                  <a:hueOff val="-522602"/>
                  <a:satOff val="-6700"/>
                  <a:lumOff val="-22320"/>
                </a:schemeClr>
              </a:solidFill>
            </a:endParaRPr>
          </a:p>
          <a:p>
            <a:pPr algn="l">
              <a:defRPr sz="2400">
                <a:solidFill>
                  <a:srgbClr val="FFFFFF"/>
                </a:solidFill>
                <a:latin typeface="Helvetica"/>
                <a:ea typeface="Helvetica"/>
                <a:cs typeface="Helvetica"/>
                <a:sym typeface="Helvetica"/>
              </a:defRPr>
            </a:pPr>
            <a:r>
              <a:rPr b="1" sz="2600">
                <a:solidFill>
                  <a:srgbClr val="011993"/>
                </a:solidFill>
              </a:rPr>
              <a:t>public void </a:t>
            </a:r>
            <a:r>
              <a:rPr sz="2600">
                <a:solidFill>
                  <a:srgbClr val="000000"/>
                </a:solidFill>
              </a:rPr>
              <a:t>evaluateJavascript(</a:t>
            </a:r>
            <a:r>
              <a:rPr sz="2600">
                <a:solidFill>
                  <a:schemeClr val="accent6">
                    <a:lumOff val="-8741"/>
                  </a:schemeClr>
                </a:solidFill>
              </a:rPr>
              <a:t>String</a:t>
            </a:r>
            <a:r>
              <a:rPr sz="2600"/>
              <a:t> </a:t>
            </a:r>
            <a:r>
              <a:rPr sz="2600">
                <a:solidFill>
                  <a:srgbClr val="000000"/>
                </a:solidFill>
              </a:rPr>
              <a:t>script</a:t>
            </a:r>
            <a:r>
              <a:rPr sz="2600">
                <a:solidFill>
                  <a:schemeClr val="accent6">
                    <a:lumOff val="-21524"/>
                  </a:schemeClr>
                </a:solidFill>
              </a:rPr>
              <a:t>,</a:t>
            </a:r>
            <a:r>
              <a:rPr sz="2600"/>
              <a:t> </a:t>
            </a:r>
            <a:r>
              <a:rPr sz="2600">
                <a:solidFill>
                  <a:schemeClr val="accent6">
                    <a:lumOff val="-8741"/>
                  </a:schemeClr>
                </a:solidFill>
              </a:rPr>
              <a:t>ValueCallback&lt;String&gt; </a:t>
            </a:r>
            <a:r>
              <a:rPr sz="2600">
                <a:solidFill>
                  <a:srgbClr val="000000"/>
                </a:solidFill>
              </a:rPr>
              <a:t>resultCallback);</a:t>
            </a:r>
            <a:r>
              <a:rPr sz="2600"/>
              <a:t> </a:t>
            </a:r>
            <a:r>
              <a:rPr sz="1600">
                <a:solidFill>
                  <a:schemeClr val="accent2">
                    <a:hueOff val="-902888"/>
                    <a:satOff val="-15377"/>
                    <a:lumOff val="-12864"/>
                  </a:schemeClr>
                </a:solidFill>
              </a:rPr>
              <a:t>//API Level&gt;=19, 4.4</a:t>
            </a:r>
          </a:p>
        </p:txBody>
      </p:sp>
      <p:sp>
        <p:nvSpPr>
          <p:cNvPr id="195" name="Shape 195"/>
          <p:cNvSpPr/>
          <p:nvPr/>
        </p:nvSpPr>
        <p:spPr>
          <a:xfrm>
            <a:off x="806094" y="2197100"/>
            <a:ext cx="4433012"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Native调用Javascript</a:t>
            </a:r>
          </a:p>
        </p:txBody>
      </p:sp>
      <p:sp>
        <p:nvSpPr>
          <p:cNvPr id="196" name="Shape 196"/>
          <p:cNvSpPr/>
          <p:nvPr/>
        </p:nvSpPr>
        <p:spPr>
          <a:xfrm>
            <a:off x="780719" y="5765800"/>
            <a:ext cx="4483762"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JavaScript调用Native</a:t>
            </a:r>
          </a:p>
        </p:txBody>
      </p:sp>
      <p:sp>
        <p:nvSpPr>
          <p:cNvPr id="197" name="Shape 197"/>
          <p:cNvSpPr/>
          <p:nvPr/>
        </p:nvSpPr>
        <p:spPr>
          <a:xfrm>
            <a:off x="808953" y="6610354"/>
            <a:ext cx="10519260" cy="2070101"/>
          </a:xfrm>
          <a:prstGeom prst="rect">
            <a:avLst/>
          </a:prstGeom>
          <a:solidFill>
            <a:schemeClr val="accent3"/>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p>
            <a:pPr algn="l">
              <a:defRPr sz="2600">
                <a:solidFill>
                  <a:srgbClr val="FFFFFF"/>
                </a:solidFill>
                <a:latin typeface="Helvetica"/>
                <a:ea typeface="Helvetica"/>
                <a:cs typeface="Helvetica"/>
                <a:sym typeface="Helvetica"/>
              </a:defRPr>
            </a:pPr>
            <a:r>
              <a:rPr>
                <a:solidFill>
                  <a:srgbClr val="000000"/>
                </a:solidFill>
              </a:rPr>
              <a:t>1.</a:t>
            </a:r>
            <a:r>
              <a:rPr>
                <a:solidFill>
                  <a:srgbClr val="011993"/>
                </a:solidFill>
              </a:rPr>
              <a:t>@javascriptInterface Annotation</a:t>
            </a:r>
            <a:endParaRPr>
              <a:solidFill>
                <a:srgbClr val="011993"/>
              </a:solidFill>
            </a:endParaRPr>
          </a:p>
          <a:p>
            <a:pPr algn="l" defTabSz="457200">
              <a:defRPr sz="2600">
                <a:latin typeface="Helvetica"/>
                <a:ea typeface="Helvetica"/>
                <a:cs typeface="Helvetica"/>
                <a:sym typeface="Helvetica"/>
              </a:defRPr>
            </a:pPr>
            <a:r>
              <a:rPr b="1">
                <a:solidFill>
                  <a:srgbClr val="011993"/>
                </a:solidFill>
              </a:rPr>
              <a:t>public void </a:t>
            </a:r>
            <a:r>
              <a:t>addJavascriptInterface</a:t>
            </a:r>
            <a:r>
              <a:t>(</a:t>
            </a:r>
            <a:r>
              <a:rPr>
                <a:solidFill>
                  <a:schemeClr val="accent6">
                    <a:lumOff val="-8741"/>
                  </a:schemeClr>
                </a:solidFill>
              </a:rPr>
              <a:t>Object</a:t>
            </a:r>
            <a:r>
              <a:t> object, </a:t>
            </a:r>
            <a:r>
              <a:rPr>
                <a:solidFill>
                  <a:schemeClr val="accent6">
                    <a:lumOff val="-8741"/>
                  </a:schemeClr>
                </a:solidFill>
              </a:rPr>
              <a:t>String</a:t>
            </a:r>
            <a:r>
              <a:t> name);</a:t>
            </a:r>
          </a:p>
          <a:p>
            <a:pPr algn="l" defTabSz="457200">
              <a:defRPr sz="2600">
                <a:latin typeface="Helvetica"/>
                <a:ea typeface="Helvetica"/>
                <a:cs typeface="Helvetica"/>
                <a:sym typeface="Helvetica"/>
              </a:defRPr>
            </a:pPr>
          </a:p>
          <a:p>
            <a:pPr algn="l" defTabSz="457200">
              <a:defRPr sz="2600">
                <a:latin typeface="Helvetica"/>
                <a:ea typeface="Helvetica"/>
                <a:cs typeface="Helvetica"/>
                <a:sym typeface="Helvetica"/>
              </a:defRPr>
            </a:pPr>
            <a:r>
              <a:t>2. </a:t>
            </a:r>
            <a:r>
              <a:rPr b="1">
                <a:solidFill>
                  <a:srgbClr val="011993"/>
                </a:solidFill>
              </a:rPr>
              <a:t>public void </a:t>
            </a:r>
            <a:r>
              <a:t>setWebViewClient(</a:t>
            </a:r>
            <a:r>
              <a:rPr>
                <a:solidFill>
                  <a:schemeClr val="accent6">
                    <a:lumOff val="-8741"/>
                  </a:schemeClr>
                </a:solidFill>
              </a:rPr>
              <a:t>WebViewClient</a:t>
            </a:r>
            <a:r>
              <a:t> client);</a:t>
            </a:r>
          </a:p>
          <a:p>
            <a:pPr algn="l" defTabSz="457200">
              <a:defRPr sz="2600">
                <a:latin typeface="Helvetica"/>
                <a:ea typeface="Helvetica"/>
                <a:cs typeface="Helvetica"/>
                <a:sym typeface="Helvetica"/>
              </a:defRPr>
            </a:pPr>
            <a:r>
              <a:rPr b="1">
                <a:solidFill>
                  <a:srgbClr val="011993"/>
                </a:solidFill>
              </a:rPr>
              <a:t>public boolean </a:t>
            </a:r>
            <a:r>
              <a:t>shouldOverrideUrlLoading</a:t>
            </a:r>
            <a:r>
              <a:t>(</a:t>
            </a:r>
            <a:r>
              <a:rPr>
                <a:solidFill>
                  <a:schemeClr val="accent6">
                    <a:lumOff val="-8741"/>
                  </a:schemeClr>
                </a:solidFill>
              </a:rPr>
              <a:t>WebView</a:t>
            </a:r>
            <a:r>
              <a:t> view, </a:t>
            </a:r>
            <a:r>
              <a:rPr>
                <a:solidFill>
                  <a:schemeClr val="accent6">
                    <a:lumOff val="-8741"/>
                  </a:schemeClr>
                </a:solidFill>
              </a:rPr>
              <a:t>String</a:t>
            </a:r>
            <a:r>
              <a:t> url);</a:t>
            </a:r>
          </a:p>
        </p:txBody>
      </p:sp>
    </p:spTree>
  </p:cSld>
  <p:clrMapOvr>
    <a:masterClrMapping/>
  </p:clrMapOvr>
  <p:transition xmlns:p14="http://schemas.microsoft.com/office/powerpoint/2010/main" spd="med" advClick="1" p14:dur="1000"/>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0" name="Shape 570"/>
          <p:cNvSpPr/>
          <p:nvPr>
            <p:ph type="title"/>
          </p:nvPr>
        </p:nvSpPr>
        <p:spPr>
          <a:prstGeom prst="rect">
            <a:avLst/>
          </a:prstGeom>
        </p:spPr>
        <p:txBody>
          <a:bodyPr/>
          <a:lstStyle/>
          <a:p>
            <a:pPr/>
            <a:r>
              <a:t>HTTP性能优化*</a:t>
            </a:r>
          </a:p>
        </p:txBody>
      </p:sp>
      <p:sp>
        <p:nvSpPr>
          <p:cNvPr id="571" name="Shape 571"/>
          <p:cNvSpPr/>
          <p:nvPr>
            <p:ph type="body" idx="1"/>
          </p:nvPr>
        </p:nvSpPr>
        <p:spPr>
          <a:xfrm>
            <a:off x="952500" y="2609850"/>
            <a:ext cx="11099800" cy="6286500"/>
          </a:xfrm>
          <a:prstGeom prst="rect">
            <a:avLst/>
          </a:prstGeom>
        </p:spPr>
        <p:txBody>
          <a:bodyPr/>
          <a:lstStyle/>
          <a:p>
            <a:pPr marL="360045" indent="-360045" defTabSz="473201">
              <a:spcBef>
                <a:spcPts val="3400"/>
              </a:spcBef>
              <a:defRPr sz="2916"/>
            </a:pPr>
            <a:r>
              <a:t>减少DNS Lookup</a:t>
            </a:r>
          </a:p>
          <a:p>
            <a:pPr marL="360045" indent="-360045" defTabSz="473201">
              <a:spcBef>
                <a:spcPts val="3400"/>
              </a:spcBef>
              <a:defRPr sz="2916"/>
            </a:pPr>
            <a:r>
              <a:t>减少HTTP请求数</a:t>
            </a:r>
          </a:p>
          <a:p>
            <a:pPr lvl="2" marL="1080135" indent="-360045" defTabSz="473201">
              <a:spcBef>
                <a:spcPts val="3400"/>
              </a:spcBef>
              <a:defRPr sz="2592"/>
            </a:pPr>
            <a:r>
              <a:t>使用图片Sprite技术、JavaScript/CSS文件合并、资源inline化</a:t>
            </a:r>
          </a:p>
          <a:p>
            <a:pPr marL="360045" indent="-360045" defTabSz="473201">
              <a:spcBef>
                <a:spcPts val="3400"/>
              </a:spcBef>
              <a:defRPr sz="2916"/>
            </a:pPr>
            <a:r>
              <a:t>使用CDN </a:t>
            </a:r>
          </a:p>
          <a:p>
            <a:pPr marL="360045" indent="-360045" defTabSz="473201">
              <a:spcBef>
                <a:spcPts val="3400"/>
              </a:spcBef>
              <a:defRPr sz="2916"/>
            </a:pPr>
            <a:r>
              <a:t>使用Expires和Etag避免重复请求资源</a:t>
            </a:r>
          </a:p>
          <a:p>
            <a:pPr marL="360045" indent="-360045" defTabSz="473201">
              <a:spcBef>
                <a:spcPts val="3400"/>
              </a:spcBef>
              <a:defRPr sz="2916"/>
            </a:pPr>
            <a:r>
              <a:t>Gzip压缩文本内容</a:t>
            </a:r>
          </a:p>
          <a:p>
            <a:pPr marL="360045" indent="-360045" defTabSz="473201">
              <a:spcBef>
                <a:spcPts val="3400"/>
              </a:spcBef>
              <a:defRPr sz="2916"/>
            </a:pPr>
            <a:r>
              <a:t>避免HTTP重定向</a:t>
            </a:r>
          </a:p>
        </p:txBody>
      </p:sp>
      <p:sp>
        <p:nvSpPr>
          <p:cNvPr id="572" name="Shape 572"/>
          <p:cNvSpPr/>
          <p:nvPr/>
        </p:nvSpPr>
        <p:spPr>
          <a:xfrm>
            <a:off x="8004333" y="9156700"/>
            <a:ext cx="497173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*《High Performance Web Sites》</a:t>
            </a:r>
          </a:p>
        </p:txBody>
      </p:sp>
    </p:spTree>
  </p:cSld>
  <p:clrMapOvr>
    <a:masterClrMapping/>
  </p:clrMapOvr>
  <p:transition xmlns:p14="http://schemas.microsoft.com/office/powerpoint/2010/main" spd="med" advClick="1" p14:dur="1000"/>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4" name="Shape 574"/>
          <p:cNvSpPr/>
          <p:nvPr>
            <p:ph type="title"/>
          </p:nvPr>
        </p:nvSpPr>
        <p:spPr>
          <a:prstGeom prst="rect">
            <a:avLst/>
          </a:prstGeom>
        </p:spPr>
        <p:txBody>
          <a:bodyPr/>
          <a:lstStyle/>
          <a:p>
            <a:pPr/>
            <a:r>
              <a:t>推荐图书</a:t>
            </a:r>
          </a:p>
        </p:txBody>
      </p:sp>
      <p:sp>
        <p:nvSpPr>
          <p:cNvPr id="575" name="Shape 575"/>
          <p:cNvSpPr/>
          <p:nvPr>
            <p:ph type="body" idx="1"/>
          </p:nvPr>
        </p:nvSpPr>
        <p:spPr>
          <a:xfrm>
            <a:off x="952500" y="2609850"/>
            <a:ext cx="11099800" cy="6286500"/>
          </a:xfrm>
          <a:prstGeom prst="rect">
            <a:avLst/>
          </a:prstGeom>
        </p:spPr>
        <p:txBody>
          <a:bodyPr/>
          <a:lstStyle/>
          <a:p>
            <a:pPr/>
            <a:r>
              <a:t>《图解TCP/IP》</a:t>
            </a:r>
          </a:p>
          <a:p>
            <a:pPr/>
            <a:r>
              <a:t>《HTTP权威指南》</a:t>
            </a:r>
          </a:p>
          <a:p>
            <a:pPr/>
            <a:r>
              <a:t>《UNIX网络编程》(UNP)</a:t>
            </a:r>
          </a:p>
        </p:txBody>
      </p:sp>
    </p:spTree>
  </p:cSld>
  <p:clrMapOvr>
    <a:masterClrMapping/>
  </p:clrMapOvr>
  <p:transition xmlns:p14="http://schemas.microsoft.com/office/powerpoint/2010/main" spd="med" advClick="1" p14:dur="1000"/>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7" name="Shape 577"/>
          <p:cNvSpPr/>
          <p:nvPr>
            <p:ph type="title"/>
          </p:nvPr>
        </p:nvSpPr>
        <p:spPr>
          <a:prstGeom prst="rect">
            <a:avLst/>
          </a:prstGeom>
        </p:spPr>
        <p:txBody>
          <a:bodyPr/>
          <a:lstStyle/>
          <a:p>
            <a:pPr/>
            <a:r>
              <a:t>无线网络类型</a:t>
            </a:r>
          </a:p>
        </p:txBody>
      </p:sp>
      <p:sp>
        <p:nvSpPr>
          <p:cNvPr id="578" name="Shape 578"/>
          <p:cNvSpPr/>
          <p:nvPr>
            <p:ph type="body" idx="1"/>
          </p:nvPr>
        </p:nvSpPr>
        <p:spPr>
          <a:xfrm>
            <a:off x="952500" y="2609850"/>
            <a:ext cx="11099800" cy="6286500"/>
          </a:xfrm>
          <a:prstGeom prst="rect">
            <a:avLst/>
          </a:prstGeom>
        </p:spPr>
        <p:txBody>
          <a:bodyPr/>
          <a:lstStyle/>
          <a:p>
            <a:pPr/>
            <a:r>
              <a:t>网络基础和性能</a:t>
            </a:r>
          </a:p>
          <a:p>
            <a:pPr>
              <a:defRPr>
                <a:solidFill>
                  <a:srgbClr val="FF9900"/>
                </a:solidFill>
              </a:defRPr>
            </a:pPr>
            <a:r>
              <a:t>无线网络基础和性能</a:t>
            </a:r>
          </a:p>
          <a:p>
            <a:pPr/>
            <a:r>
              <a:t>App网络性能优化</a:t>
            </a:r>
          </a:p>
        </p:txBody>
      </p:sp>
    </p:spTree>
  </p:cSld>
  <p:clrMapOvr>
    <a:masterClrMapping/>
  </p:clrMapOvr>
  <p:transition xmlns:p14="http://schemas.microsoft.com/office/powerpoint/2010/main" spd="med" advClick="1" p14:dur="1000"/>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0" name="Shape 580"/>
          <p:cNvSpPr/>
          <p:nvPr>
            <p:ph type="title"/>
          </p:nvPr>
        </p:nvSpPr>
        <p:spPr>
          <a:prstGeom prst="rect">
            <a:avLst/>
          </a:prstGeom>
        </p:spPr>
        <p:txBody>
          <a:bodyPr/>
          <a:lstStyle/>
          <a:p>
            <a:pPr/>
            <a:r>
              <a:t>无线网络性能影响因素</a:t>
            </a:r>
          </a:p>
        </p:txBody>
      </p:sp>
      <p:sp>
        <p:nvSpPr>
          <p:cNvPr id="581" name="Shape 581"/>
          <p:cNvSpPr/>
          <p:nvPr>
            <p:ph type="body" sz="quarter" idx="1"/>
          </p:nvPr>
        </p:nvSpPr>
        <p:spPr>
          <a:xfrm>
            <a:off x="952500" y="2609850"/>
            <a:ext cx="11099800" cy="2159000"/>
          </a:xfrm>
          <a:prstGeom prst="rect">
            <a:avLst/>
          </a:prstGeom>
        </p:spPr>
        <p:txBody>
          <a:bodyPr/>
          <a:lstStyle/>
          <a:p>
            <a:pPr/>
            <a:r>
              <a:t>延迟：数据包从发送端到达接收端所需的时间</a:t>
            </a:r>
          </a:p>
          <a:p>
            <a:pPr/>
            <a:r>
              <a:t>带宽：物理通信信道能够传输的最大吞吐量</a:t>
            </a:r>
          </a:p>
        </p:txBody>
      </p:sp>
      <p:pic>
        <p:nvPicPr>
          <p:cNvPr id="582" name="pasted-image.pdf"/>
          <p:cNvPicPr>
            <a:picLocks noChangeAspect="1"/>
          </p:cNvPicPr>
          <p:nvPr/>
        </p:nvPicPr>
        <p:blipFill>
          <a:blip r:embed="rId2">
            <a:extLst/>
          </a:blip>
          <a:stretch>
            <a:fillRect/>
          </a:stretch>
        </p:blipFill>
        <p:spPr>
          <a:xfrm>
            <a:off x="2636348" y="5181951"/>
            <a:ext cx="7732104" cy="3955699"/>
          </a:xfrm>
          <a:prstGeom prst="rect">
            <a:avLst/>
          </a:prstGeom>
          <a:ln w="12700">
            <a:miter lim="400000"/>
          </a:ln>
        </p:spPr>
      </p:pic>
    </p:spTree>
  </p:cSld>
  <p:clrMapOvr>
    <a:masterClrMapping/>
  </p:clrMapOvr>
  <p:transition xmlns:p14="http://schemas.microsoft.com/office/powerpoint/2010/main" spd="med" advClick="1" p14:dur="1000"/>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4" name="Shape 584"/>
          <p:cNvSpPr/>
          <p:nvPr>
            <p:ph type="title"/>
          </p:nvPr>
        </p:nvSpPr>
        <p:spPr>
          <a:prstGeom prst="rect">
            <a:avLst/>
          </a:prstGeom>
        </p:spPr>
        <p:txBody>
          <a:bodyPr/>
          <a:lstStyle/>
          <a:p>
            <a:pPr/>
            <a:r>
              <a:t>无线网络性能影响因素</a:t>
            </a:r>
          </a:p>
        </p:txBody>
      </p:sp>
      <p:sp>
        <p:nvSpPr>
          <p:cNvPr id="585" name="Shape 585"/>
          <p:cNvSpPr/>
          <p:nvPr>
            <p:ph type="body" idx="1"/>
          </p:nvPr>
        </p:nvSpPr>
        <p:spPr>
          <a:xfrm>
            <a:off x="952500" y="2609850"/>
            <a:ext cx="11099800" cy="6286500"/>
          </a:xfrm>
          <a:prstGeom prst="rect">
            <a:avLst/>
          </a:prstGeom>
        </p:spPr>
        <p:txBody>
          <a:bodyPr/>
          <a:lstStyle/>
          <a:p>
            <a:pPr/>
          </a:p>
        </p:txBody>
      </p:sp>
      <p:pic>
        <p:nvPicPr>
          <p:cNvPr id="586" name="pasted-image.png"/>
          <p:cNvPicPr>
            <a:picLocks noChangeAspect="1"/>
          </p:cNvPicPr>
          <p:nvPr/>
        </p:nvPicPr>
        <p:blipFill>
          <a:blip r:embed="rId2">
            <a:extLst/>
          </a:blip>
          <a:stretch>
            <a:fillRect/>
          </a:stretch>
        </p:blipFill>
        <p:spPr>
          <a:xfrm>
            <a:off x="203200" y="3031049"/>
            <a:ext cx="12187398" cy="6178842"/>
          </a:xfrm>
          <a:prstGeom prst="rect">
            <a:avLst/>
          </a:prstGeom>
          <a:ln w="12700">
            <a:miter lim="400000"/>
          </a:ln>
        </p:spPr>
      </p:pic>
    </p:spTree>
  </p:cSld>
  <p:clrMapOvr>
    <a:masterClrMapping/>
  </p:clrMapOvr>
  <p:transition xmlns:p14="http://schemas.microsoft.com/office/powerpoint/2010/main" spd="med" advClick="1" p14:dur="1000"/>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8" name="Shape 588"/>
          <p:cNvSpPr/>
          <p:nvPr>
            <p:ph type="title"/>
          </p:nvPr>
        </p:nvSpPr>
        <p:spPr>
          <a:prstGeom prst="rect">
            <a:avLst/>
          </a:prstGeom>
        </p:spPr>
        <p:txBody>
          <a:bodyPr/>
          <a:lstStyle/>
          <a:p>
            <a:pPr/>
            <a:r>
              <a:t>移动网络</a:t>
            </a:r>
          </a:p>
        </p:txBody>
      </p:sp>
      <p:sp>
        <p:nvSpPr>
          <p:cNvPr id="589" name="Shape 589"/>
          <p:cNvSpPr/>
          <p:nvPr>
            <p:ph type="body" sz="half" idx="1"/>
          </p:nvPr>
        </p:nvSpPr>
        <p:spPr>
          <a:xfrm>
            <a:off x="952500" y="5999360"/>
            <a:ext cx="11099800" cy="3072161"/>
          </a:xfrm>
          <a:prstGeom prst="rect">
            <a:avLst/>
          </a:prstGeom>
        </p:spPr>
        <p:txBody>
          <a:bodyPr/>
          <a:lstStyle/>
          <a:p>
            <a:pPr marL="315594" indent="-315594" defTabSz="414781">
              <a:spcBef>
                <a:spcPts val="2900"/>
              </a:spcBef>
              <a:defRPr sz="2556"/>
            </a:pPr>
            <a:r>
              <a:t>PWG：Packet Gateway，分配IP，保持TCP连接</a:t>
            </a:r>
          </a:p>
          <a:p>
            <a:pPr marL="315594" indent="-315594" defTabSz="414781">
              <a:spcBef>
                <a:spcPts val="2900"/>
              </a:spcBef>
              <a:defRPr sz="2556"/>
            </a:pPr>
            <a:r>
              <a:t>PCRF：控制PWG分配地址</a:t>
            </a:r>
          </a:p>
          <a:p>
            <a:pPr marL="315594" indent="-315594" defTabSz="414781">
              <a:spcBef>
                <a:spcPts val="2900"/>
              </a:spcBef>
              <a:defRPr sz="2556"/>
            </a:pPr>
            <a:r>
              <a:t>SGW：路由数据</a:t>
            </a:r>
          </a:p>
          <a:p>
            <a:pPr marL="315594" indent="-315594" defTabSz="414781">
              <a:spcBef>
                <a:spcPts val="2900"/>
              </a:spcBef>
              <a:defRPr sz="2556"/>
            </a:pPr>
            <a:r>
              <a:t>MME：记录设备和基站的关系</a:t>
            </a:r>
          </a:p>
        </p:txBody>
      </p:sp>
      <p:pic>
        <p:nvPicPr>
          <p:cNvPr id="590" name="pasted-image.pdf"/>
          <p:cNvPicPr>
            <a:picLocks noChangeAspect="1"/>
          </p:cNvPicPr>
          <p:nvPr/>
        </p:nvPicPr>
        <p:blipFill>
          <a:blip r:embed="rId2">
            <a:extLst/>
          </a:blip>
          <a:stretch>
            <a:fillRect/>
          </a:stretch>
        </p:blipFill>
        <p:spPr>
          <a:xfrm>
            <a:off x="3147572" y="2417407"/>
            <a:ext cx="6709656" cy="3215043"/>
          </a:xfrm>
          <a:prstGeom prst="rect">
            <a:avLst/>
          </a:prstGeom>
          <a:ln w="12700">
            <a:miter lim="400000"/>
          </a:ln>
        </p:spPr>
      </p:pic>
    </p:spTree>
  </p:cSld>
  <p:clrMapOvr>
    <a:masterClrMapping/>
  </p:clrMapOvr>
  <p:transition xmlns:p14="http://schemas.microsoft.com/office/powerpoint/2010/main" spd="med" advClick="1" p14:dur="1000"/>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2" name="Shape 592"/>
          <p:cNvSpPr/>
          <p:nvPr>
            <p:ph type="title"/>
          </p:nvPr>
        </p:nvSpPr>
        <p:spPr>
          <a:prstGeom prst="rect">
            <a:avLst/>
          </a:prstGeom>
        </p:spPr>
        <p:txBody>
          <a:bodyPr/>
          <a:lstStyle/>
          <a:p>
            <a:pPr/>
            <a:r>
              <a:t>移动网络性能</a:t>
            </a:r>
          </a:p>
        </p:txBody>
      </p:sp>
      <p:sp>
        <p:nvSpPr>
          <p:cNvPr id="593" name="Shape 593"/>
          <p:cNvSpPr/>
          <p:nvPr>
            <p:ph type="body" idx="1"/>
          </p:nvPr>
        </p:nvSpPr>
        <p:spPr>
          <a:xfrm>
            <a:off x="952500" y="2609850"/>
            <a:ext cx="11099800" cy="6286500"/>
          </a:xfrm>
          <a:prstGeom prst="rect">
            <a:avLst/>
          </a:prstGeom>
        </p:spPr>
        <p:txBody>
          <a:bodyPr/>
          <a:lstStyle/>
          <a:p>
            <a:pPr marL="417830" indent="-417830" defTabSz="549148">
              <a:spcBef>
                <a:spcPts val="3900"/>
              </a:spcBef>
              <a:defRPr sz="3384"/>
            </a:pPr>
            <a:r>
              <a:t>设备空闲时重新激活网络延迟会非常差</a:t>
            </a:r>
          </a:p>
          <a:p>
            <a:pPr marL="417830" indent="-417830" defTabSz="549148">
              <a:spcBef>
                <a:spcPts val="3900"/>
              </a:spcBef>
              <a:defRPr sz="3384"/>
            </a:pPr>
            <a:r>
              <a:t>避免周期性和不必要的数据传输</a:t>
            </a:r>
          </a:p>
          <a:p>
            <a:pPr marL="417830" indent="-417830" defTabSz="549148">
              <a:spcBef>
                <a:spcPts val="3900"/>
              </a:spcBef>
              <a:defRPr sz="3384"/>
            </a:pPr>
            <a:r>
              <a:t>App切换到后台后避免保持长连接</a:t>
            </a:r>
          </a:p>
          <a:p>
            <a:pPr marL="417830" indent="-417830" defTabSz="549148">
              <a:spcBef>
                <a:spcPts val="3900"/>
              </a:spcBef>
              <a:defRPr sz="3384"/>
            </a:pPr>
            <a:r>
              <a:t>考虑离线情况</a:t>
            </a:r>
          </a:p>
          <a:p>
            <a:pPr marL="417830" indent="-417830" defTabSz="549148">
              <a:spcBef>
                <a:spcPts val="3900"/>
              </a:spcBef>
              <a:defRPr sz="3384"/>
            </a:pPr>
            <a:r>
              <a:t>尽可能本地缓存数据</a:t>
            </a:r>
          </a:p>
          <a:p>
            <a:pPr marL="417830" indent="-417830" defTabSz="549148">
              <a:spcBef>
                <a:spcPts val="3900"/>
              </a:spcBef>
              <a:defRPr sz="3384"/>
            </a:pPr>
            <a:r>
              <a:t>在弱网络下测试实际性能</a:t>
            </a:r>
          </a:p>
        </p:txBody>
      </p:sp>
    </p:spTree>
  </p:cSld>
  <p:clrMapOvr>
    <a:masterClrMapping/>
  </p:clrMapOvr>
  <p:transition xmlns:p14="http://schemas.microsoft.com/office/powerpoint/2010/main" spd="med" advClick="1" p14:dur="1000"/>
</p:sld>
</file>

<file path=ppt/slides/slide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5" name="Shape 595"/>
          <p:cNvSpPr/>
          <p:nvPr>
            <p:ph type="title"/>
          </p:nvPr>
        </p:nvSpPr>
        <p:spPr>
          <a:prstGeom prst="rect">
            <a:avLst/>
          </a:prstGeom>
        </p:spPr>
        <p:txBody>
          <a:bodyPr/>
          <a:lstStyle/>
          <a:p>
            <a:pPr/>
            <a:r>
              <a:t>移动网络</a:t>
            </a:r>
          </a:p>
        </p:txBody>
      </p:sp>
      <p:graphicFrame>
        <p:nvGraphicFramePr>
          <p:cNvPr id="596" name="Table 596"/>
          <p:cNvGraphicFramePr/>
          <p:nvPr/>
        </p:nvGraphicFramePr>
        <p:xfrm>
          <a:off x="1441186" y="3719448"/>
          <a:ext cx="10138938" cy="4083815"/>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3374142"/>
                <a:gridCol w="3360216"/>
                <a:gridCol w="3388067"/>
              </a:tblGrid>
              <a:tr h="1016826">
                <a:tc>
                  <a:txBody>
                    <a:bodyPr/>
                    <a:lstStyle/>
                    <a:p>
                      <a:pPr defTabSz="914400">
                        <a:lnSpc>
                          <a:spcPts val="8400"/>
                        </a:lnSpc>
                        <a:spcBef>
                          <a:spcPts val="1200"/>
                        </a:spcBef>
                      </a:pPr>
                      <a:r>
                        <a:rPr sz="3200"/>
                        <a:t>类型 </a:t>
                      </a:r>
                    </a:p>
                  </a:txBody>
                  <a:tcPr marL="12700" marR="12700" marT="12700" marB="12700" anchor="ctr" anchorCtr="0" horzOverflow="overflow">
                    <a:lnL w="16510">
                      <a:solidFill>
                        <a:srgbClr val="B4B4B4"/>
                      </a:solidFill>
                      <a:miter lim="400000"/>
                    </a:lnL>
                    <a:lnR w="16510">
                      <a:solidFill>
                        <a:srgbClr val="B4B4B4"/>
                      </a:solidFill>
                      <a:miter lim="400000"/>
                    </a:lnR>
                    <a:lnT w="16510">
                      <a:solidFill>
                        <a:srgbClr val="B4B4B4"/>
                      </a:solidFill>
                      <a:miter lim="400000"/>
                    </a:lnT>
                    <a:lnB w="16510">
                      <a:solidFill>
                        <a:srgbClr val="B4B4B4"/>
                      </a:solidFill>
                      <a:miter lim="400000"/>
                    </a:lnB>
                  </a:tcPr>
                </a:tc>
                <a:tc>
                  <a:txBody>
                    <a:bodyPr/>
                    <a:lstStyle/>
                    <a:p>
                      <a:pPr defTabSz="914400">
                        <a:lnSpc>
                          <a:spcPts val="8400"/>
                        </a:lnSpc>
                        <a:spcBef>
                          <a:spcPts val="1200"/>
                        </a:spcBef>
                      </a:pPr>
                      <a:r>
                        <a:rPr sz="3200"/>
                        <a:t>带宽</a:t>
                      </a:r>
                    </a:p>
                  </a:txBody>
                  <a:tcPr marL="12700" marR="12700" marT="12700" marB="12700" anchor="ctr" anchorCtr="0" horzOverflow="overflow">
                    <a:lnL w="16510">
                      <a:solidFill>
                        <a:srgbClr val="B4B4B4"/>
                      </a:solidFill>
                      <a:miter lim="400000"/>
                    </a:lnL>
                    <a:lnR w="16510">
                      <a:solidFill>
                        <a:srgbClr val="B4B4B4"/>
                      </a:solidFill>
                      <a:miter lim="400000"/>
                    </a:lnR>
                    <a:lnT w="16510">
                      <a:solidFill>
                        <a:srgbClr val="B4B4B4"/>
                      </a:solidFill>
                      <a:miter lim="400000"/>
                    </a:lnT>
                    <a:lnB w="16510">
                      <a:solidFill>
                        <a:srgbClr val="B4B4B4"/>
                      </a:solidFill>
                      <a:miter lim="400000"/>
                    </a:lnB>
                  </a:tcPr>
                </a:tc>
                <a:tc>
                  <a:txBody>
                    <a:bodyPr/>
                    <a:lstStyle/>
                    <a:p>
                      <a:pPr defTabSz="914400">
                        <a:lnSpc>
                          <a:spcPts val="8400"/>
                        </a:lnSpc>
                        <a:spcBef>
                          <a:spcPts val="1200"/>
                        </a:spcBef>
                      </a:pPr>
                      <a:r>
                        <a:rPr sz="3200"/>
                        <a:t>延迟 </a:t>
                      </a:r>
                    </a:p>
                  </a:txBody>
                  <a:tcPr marL="12700" marR="12700" marT="12700" marB="12700" anchor="ctr" anchorCtr="0" horzOverflow="overflow">
                    <a:lnL w="16510">
                      <a:solidFill>
                        <a:srgbClr val="B4B4B4"/>
                      </a:solidFill>
                      <a:miter lim="400000"/>
                    </a:lnL>
                    <a:lnR w="16510">
                      <a:solidFill>
                        <a:srgbClr val="B4B4B4"/>
                      </a:solidFill>
                      <a:miter lim="400000"/>
                    </a:lnR>
                    <a:lnT w="16510">
                      <a:solidFill>
                        <a:srgbClr val="B4B4B4"/>
                      </a:solidFill>
                      <a:miter lim="400000"/>
                    </a:lnT>
                    <a:lnB w="16510">
                      <a:solidFill>
                        <a:srgbClr val="B4B4B4"/>
                      </a:solidFill>
                      <a:miter lim="400000"/>
                    </a:lnB>
                  </a:tcPr>
                </a:tc>
              </a:tr>
              <a:tr h="1016826">
                <a:tc>
                  <a:txBody>
                    <a:bodyPr/>
                    <a:lstStyle/>
                    <a:p>
                      <a:pPr defTabSz="914400">
                        <a:lnSpc>
                          <a:spcPts val="8400"/>
                        </a:lnSpc>
                        <a:spcBef>
                          <a:spcPts val="1200"/>
                        </a:spcBef>
                      </a:pPr>
                      <a:r>
                        <a:rPr sz="3200">
                          <a:solidFill>
                            <a:srgbClr val="5A5F5D"/>
                          </a:solidFill>
                        </a:rPr>
                        <a:t>2G </a:t>
                      </a:r>
                    </a:p>
                  </a:txBody>
                  <a:tcPr marL="12700" marR="12700" marT="12700" marB="12700" anchor="ctr" anchorCtr="0" horzOverflow="overflow">
                    <a:lnL w="16510">
                      <a:solidFill>
                        <a:srgbClr val="B4B4B4"/>
                      </a:solidFill>
                      <a:miter lim="400000"/>
                    </a:lnL>
                    <a:lnR w="16510">
                      <a:solidFill>
                        <a:srgbClr val="B4B4B4"/>
                      </a:solidFill>
                      <a:miter lim="400000"/>
                    </a:lnR>
                    <a:lnT w="16510">
                      <a:solidFill>
                        <a:srgbClr val="B4B4B4"/>
                      </a:solidFill>
                      <a:miter lim="400000"/>
                    </a:lnT>
                    <a:lnB w="16510">
                      <a:solidFill>
                        <a:srgbClr val="B4B4B4"/>
                      </a:solidFill>
                      <a:miter lim="400000"/>
                    </a:lnB>
                  </a:tcPr>
                </a:tc>
                <a:tc>
                  <a:txBody>
                    <a:bodyPr/>
                    <a:lstStyle/>
                    <a:p>
                      <a:pPr defTabSz="914400">
                        <a:lnSpc>
                          <a:spcPts val="8400"/>
                        </a:lnSpc>
                        <a:spcBef>
                          <a:spcPts val="1200"/>
                        </a:spcBef>
                      </a:pPr>
                      <a:r>
                        <a:rPr sz="3200">
                          <a:solidFill>
                            <a:srgbClr val="5A5F5D"/>
                          </a:solidFill>
                        </a:rPr>
                        <a:t>100-400 Kbit/s </a:t>
                      </a:r>
                    </a:p>
                  </a:txBody>
                  <a:tcPr marL="12700" marR="12700" marT="12700" marB="12700" anchor="ctr" anchorCtr="0" horzOverflow="overflow">
                    <a:lnL w="16510">
                      <a:solidFill>
                        <a:srgbClr val="B4B4B4"/>
                      </a:solidFill>
                      <a:miter lim="400000"/>
                    </a:lnL>
                    <a:lnR w="16510">
                      <a:solidFill>
                        <a:srgbClr val="B4B4B4"/>
                      </a:solidFill>
                      <a:miter lim="400000"/>
                    </a:lnR>
                    <a:lnT w="16510">
                      <a:solidFill>
                        <a:srgbClr val="B4B4B4"/>
                      </a:solidFill>
                      <a:miter lim="400000"/>
                    </a:lnT>
                    <a:lnB w="16510">
                      <a:solidFill>
                        <a:srgbClr val="B4B4B4"/>
                      </a:solidFill>
                      <a:miter lim="400000"/>
                    </a:lnB>
                  </a:tcPr>
                </a:tc>
                <a:tc>
                  <a:txBody>
                    <a:bodyPr/>
                    <a:lstStyle/>
                    <a:p>
                      <a:pPr defTabSz="914400">
                        <a:lnSpc>
                          <a:spcPts val="8400"/>
                        </a:lnSpc>
                        <a:spcBef>
                          <a:spcPts val="1200"/>
                        </a:spcBef>
                      </a:pPr>
                      <a:r>
                        <a:rPr sz="3200">
                          <a:solidFill>
                            <a:srgbClr val="5A5F5D"/>
                          </a:solidFill>
                        </a:rPr>
                        <a:t>300-1,000 ms </a:t>
                      </a:r>
                    </a:p>
                  </a:txBody>
                  <a:tcPr marL="12700" marR="12700" marT="12700" marB="12700" anchor="ctr" anchorCtr="0" horzOverflow="overflow">
                    <a:lnL w="16510">
                      <a:solidFill>
                        <a:srgbClr val="B4B4B4"/>
                      </a:solidFill>
                      <a:miter lim="400000"/>
                    </a:lnL>
                    <a:lnR w="16510">
                      <a:solidFill>
                        <a:srgbClr val="B4B4B4"/>
                      </a:solidFill>
                      <a:miter lim="400000"/>
                    </a:lnR>
                    <a:lnT w="16510">
                      <a:solidFill>
                        <a:srgbClr val="B4B4B4"/>
                      </a:solidFill>
                      <a:miter lim="400000"/>
                    </a:lnT>
                    <a:lnB w="16510">
                      <a:solidFill>
                        <a:srgbClr val="B4B4B4"/>
                      </a:solidFill>
                      <a:miter lim="400000"/>
                    </a:lnB>
                  </a:tcPr>
                </a:tc>
              </a:tr>
              <a:tr h="1016826">
                <a:tc>
                  <a:txBody>
                    <a:bodyPr/>
                    <a:lstStyle/>
                    <a:p>
                      <a:pPr defTabSz="914400">
                        <a:lnSpc>
                          <a:spcPts val="8400"/>
                        </a:lnSpc>
                        <a:spcBef>
                          <a:spcPts val="1200"/>
                        </a:spcBef>
                      </a:pPr>
                      <a:r>
                        <a:rPr sz="3200">
                          <a:solidFill>
                            <a:srgbClr val="5A5F5D"/>
                          </a:solidFill>
                        </a:rPr>
                        <a:t>3G </a:t>
                      </a:r>
                    </a:p>
                  </a:txBody>
                  <a:tcPr marL="12700" marR="12700" marT="12700" marB="12700" anchor="ctr" anchorCtr="0" horzOverflow="overflow">
                    <a:lnL w="16510">
                      <a:solidFill>
                        <a:srgbClr val="B4B4B4"/>
                      </a:solidFill>
                      <a:miter lim="400000"/>
                    </a:lnL>
                    <a:lnR w="16510">
                      <a:solidFill>
                        <a:srgbClr val="B4B4B4"/>
                      </a:solidFill>
                      <a:miter lim="400000"/>
                    </a:lnR>
                    <a:lnT w="16510">
                      <a:solidFill>
                        <a:srgbClr val="B4B4B4"/>
                      </a:solidFill>
                      <a:miter lim="400000"/>
                    </a:lnT>
                    <a:lnB w="16510">
                      <a:solidFill>
                        <a:srgbClr val="B4B4B4"/>
                      </a:solidFill>
                      <a:miter lim="400000"/>
                    </a:lnB>
                  </a:tcPr>
                </a:tc>
                <a:tc>
                  <a:txBody>
                    <a:bodyPr/>
                    <a:lstStyle/>
                    <a:p>
                      <a:pPr defTabSz="914400">
                        <a:lnSpc>
                          <a:spcPts val="8400"/>
                        </a:lnSpc>
                        <a:spcBef>
                          <a:spcPts val="1200"/>
                        </a:spcBef>
                      </a:pPr>
                      <a:r>
                        <a:rPr sz="3200">
                          <a:solidFill>
                            <a:srgbClr val="5A5F5D"/>
                          </a:solidFill>
                        </a:rPr>
                        <a:t>0.5-5 Mbit/s </a:t>
                      </a:r>
                    </a:p>
                  </a:txBody>
                  <a:tcPr marL="12700" marR="12700" marT="12700" marB="12700" anchor="ctr" anchorCtr="0" horzOverflow="overflow">
                    <a:lnL w="16510">
                      <a:solidFill>
                        <a:srgbClr val="B4B4B4"/>
                      </a:solidFill>
                      <a:miter lim="400000"/>
                    </a:lnL>
                    <a:lnR w="16510">
                      <a:solidFill>
                        <a:srgbClr val="B4B4B4"/>
                      </a:solidFill>
                      <a:miter lim="400000"/>
                    </a:lnR>
                    <a:lnT w="16510">
                      <a:solidFill>
                        <a:srgbClr val="B4B4B4"/>
                      </a:solidFill>
                      <a:miter lim="400000"/>
                    </a:lnT>
                    <a:lnB w="16510">
                      <a:solidFill>
                        <a:srgbClr val="B4B4B4"/>
                      </a:solidFill>
                      <a:miter lim="400000"/>
                    </a:lnB>
                  </a:tcPr>
                </a:tc>
                <a:tc>
                  <a:txBody>
                    <a:bodyPr/>
                    <a:lstStyle/>
                    <a:p>
                      <a:pPr defTabSz="914400">
                        <a:lnSpc>
                          <a:spcPts val="8400"/>
                        </a:lnSpc>
                        <a:spcBef>
                          <a:spcPts val="1200"/>
                        </a:spcBef>
                      </a:pPr>
                      <a:r>
                        <a:rPr sz="3200">
                          <a:solidFill>
                            <a:srgbClr val="5A5F5D"/>
                          </a:solidFill>
                        </a:rPr>
                        <a:t>100-500 ms </a:t>
                      </a:r>
                    </a:p>
                  </a:txBody>
                  <a:tcPr marL="12700" marR="12700" marT="12700" marB="12700" anchor="ctr" anchorCtr="0" horzOverflow="overflow">
                    <a:lnL w="16510">
                      <a:solidFill>
                        <a:srgbClr val="B4B4B4"/>
                      </a:solidFill>
                      <a:miter lim="400000"/>
                    </a:lnL>
                    <a:lnR w="16510">
                      <a:solidFill>
                        <a:srgbClr val="B4B4B4"/>
                      </a:solidFill>
                      <a:miter lim="400000"/>
                    </a:lnR>
                    <a:lnT w="16510">
                      <a:solidFill>
                        <a:srgbClr val="B4B4B4"/>
                      </a:solidFill>
                      <a:miter lim="400000"/>
                    </a:lnT>
                    <a:lnB w="16510">
                      <a:solidFill>
                        <a:srgbClr val="B4B4B4"/>
                      </a:solidFill>
                      <a:miter lim="400000"/>
                    </a:lnB>
                  </a:tcPr>
                </a:tc>
              </a:tr>
              <a:tr h="1016826">
                <a:tc>
                  <a:txBody>
                    <a:bodyPr/>
                    <a:lstStyle/>
                    <a:p>
                      <a:pPr defTabSz="914400">
                        <a:lnSpc>
                          <a:spcPts val="8400"/>
                        </a:lnSpc>
                        <a:spcBef>
                          <a:spcPts val="1200"/>
                        </a:spcBef>
                      </a:pPr>
                      <a:r>
                        <a:rPr sz="3200">
                          <a:solidFill>
                            <a:srgbClr val="5A5F5D"/>
                          </a:solidFill>
                        </a:rPr>
                        <a:t>4G </a:t>
                      </a:r>
                    </a:p>
                  </a:txBody>
                  <a:tcPr marL="12700" marR="12700" marT="12700" marB="12700" anchor="ctr" anchorCtr="0" horzOverflow="overflow">
                    <a:lnL w="16510">
                      <a:solidFill>
                        <a:srgbClr val="B4B4B4"/>
                      </a:solidFill>
                      <a:miter lim="400000"/>
                    </a:lnL>
                    <a:lnR w="16510">
                      <a:solidFill>
                        <a:srgbClr val="B4B4B4"/>
                      </a:solidFill>
                      <a:miter lim="400000"/>
                    </a:lnR>
                    <a:lnT w="16510">
                      <a:solidFill>
                        <a:srgbClr val="B4B4B4"/>
                      </a:solidFill>
                      <a:miter lim="400000"/>
                    </a:lnT>
                    <a:lnB w="16510">
                      <a:solidFill>
                        <a:srgbClr val="B4B4B4"/>
                      </a:solidFill>
                      <a:miter lim="400000"/>
                    </a:lnB>
                  </a:tcPr>
                </a:tc>
                <a:tc>
                  <a:txBody>
                    <a:bodyPr/>
                    <a:lstStyle/>
                    <a:p>
                      <a:pPr defTabSz="914400">
                        <a:lnSpc>
                          <a:spcPts val="8400"/>
                        </a:lnSpc>
                        <a:spcBef>
                          <a:spcPts val="1200"/>
                        </a:spcBef>
                      </a:pPr>
                      <a:r>
                        <a:rPr sz="3200">
                          <a:solidFill>
                            <a:srgbClr val="5A5F5D"/>
                          </a:solidFill>
                        </a:rPr>
                        <a:t>1-50 Mbit/s </a:t>
                      </a:r>
                    </a:p>
                  </a:txBody>
                  <a:tcPr marL="12700" marR="12700" marT="12700" marB="12700" anchor="ctr" anchorCtr="0" horzOverflow="overflow">
                    <a:lnL w="16510">
                      <a:solidFill>
                        <a:srgbClr val="B4B4B4"/>
                      </a:solidFill>
                      <a:miter lim="400000"/>
                    </a:lnL>
                    <a:lnR w="16510">
                      <a:solidFill>
                        <a:srgbClr val="B4B4B4"/>
                      </a:solidFill>
                      <a:miter lim="400000"/>
                    </a:lnR>
                    <a:lnT w="16510">
                      <a:solidFill>
                        <a:srgbClr val="B4B4B4"/>
                      </a:solidFill>
                      <a:miter lim="400000"/>
                    </a:lnT>
                    <a:lnB w="16510">
                      <a:solidFill>
                        <a:srgbClr val="B4B4B4"/>
                      </a:solidFill>
                      <a:miter lim="400000"/>
                    </a:lnB>
                  </a:tcPr>
                </a:tc>
                <a:tc>
                  <a:txBody>
                    <a:bodyPr/>
                    <a:lstStyle/>
                    <a:p>
                      <a:pPr defTabSz="914400">
                        <a:lnSpc>
                          <a:spcPts val="8400"/>
                        </a:lnSpc>
                        <a:spcBef>
                          <a:spcPts val="1200"/>
                        </a:spcBef>
                      </a:pPr>
                      <a:r>
                        <a:rPr sz="3200">
                          <a:solidFill>
                            <a:srgbClr val="5A5F5D"/>
                          </a:solidFill>
                        </a:rPr>
                        <a:t>&lt; 100 ms </a:t>
                      </a:r>
                    </a:p>
                  </a:txBody>
                  <a:tcPr marL="12700" marR="12700" marT="12700" marB="12700" anchor="ctr" anchorCtr="0" horzOverflow="overflow">
                    <a:lnL w="16510">
                      <a:solidFill>
                        <a:srgbClr val="B4B4B4"/>
                      </a:solidFill>
                      <a:miter lim="400000"/>
                    </a:lnL>
                    <a:lnR w="16510">
                      <a:solidFill>
                        <a:srgbClr val="B4B4B4"/>
                      </a:solidFill>
                      <a:miter lim="400000"/>
                    </a:lnR>
                    <a:lnT w="16510">
                      <a:solidFill>
                        <a:srgbClr val="B4B4B4"/>
                      </a:solidFill>
                      <a:miter lim="400000"/>
                    </a:lnT>
                    <a:lnB w="16510">
                      <a:solidFill>
                        <a:srgbClr val="B4B4B4"/>
                      </a:solidFill>
                      <a:miter lim="400000"/>
                    </a:lnB>
                  </a:tcPr>
                </a:tc>
              </a:tr>
            </a:tbl>
          </a:graphicData>
        </a:graphic>
      </p:graphicFrame>
    </p:spTree>
  </p:cSld>
  <p:clrMapOvr>
    <a:masterClrMapping/>
  </p:clrMapOvr>
  <p:transition xmlns:p14="http://schemas.microsoft.com/office/powerpoint/2010/main" spd="med" advClick="1" p14:dur="1000"/>
</p:sld>
</file>

<file path=ppt/slides/slide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8" name="Shape 598"/>
          <p:cNvSpPr/>
          <p:nvPr>
            <p:ph type="title"/>
          </p:nvPr>
        </p:nvSpPr>
        <p:spPr>
          <a:prstGeom prst="rect">
            <a:avLst/>
          </a:prstGeom>
        </p:spPr>
        <p:txBody>
          <a:bodyPr/>
          <a:lstStyle/>
          <a:p>
            <a:pPr/>
            <a:r>
              <a:t>移动网络延迟细分</a:t>
            </a:r>
          </a:p>
        </p:txBody>
      </p:sp>
      <p:graphicFrame>
        <p:nvGraphicFramePr>
          <p:cNvPr id="599" name="Table 599"/>
          <p:cNvGraphicFramePr/>
          <p:nvPr/>
        </p:nvGraphicFramePr>
        <p:xfrm>
          <a:off x="1951451" y="3211542"/>
          <a:ext cx="9106343" cy="544316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33965"/>
                <a:gridCol w="3033965"/>
                <a:gridCol w="3033965"/>
              </a:tblGrid>
              <a:tr h="726159">
                <a:tc>
                  <a:txBody>
                    <a:bodyPr/>
                    <a:lstStyle/>
                    <a:p>
                      <a:pPr defTabSz="457200"/>
                      <a:r>
                        <a:rPr sz="2800"/>
                        <a:t>过程</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r>
                        <a:rPr sz="2800"/>
                        <a:t>3G</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r>
                        <a:rPr sz="2800"/>
                        <a:t>4G</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r>
              <a:tr h="726159">
                <a:tc>
                  <a:txBody>
                    <a:bodyPr/>
                    <a:lstStyle/>
                    <a:p>
                      <a:pPr algn="l" defTabSz="457200"/>
                      <a:r>
                        <a:rPr sz="2800"/>
                        <a:t>1. 连接无线基站</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r" defTabSz="457200"/>
                      <a:r>
                        <a:rPr sz="2800"/>
                        <a:t>200-2500ms</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r" defTabSz="457200"/>
                      <a:r>
                        <a:rPr sz="2800"/>
                        <a:t>50-100ms</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r>
              <a:tr h="726159">
                <a:tc>
                  <a:txBody>
                    <a:bodyPr/>
                    <a:lstStyle/>
                    <a:p>
                      <a:pPr algn="l" defTabSz="457200"/>
                      <a:r>
                        <a:rPr sz="2800"/>
                        <a:t>2. DNS查询</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r" defTabSz="457200"/>
                      <a:r>
                        <a:rPr sz="2800"/>
                        <a:t>200ms</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r" defTabSz="457200"/>
                      <a:r>
                        <a:rPr sz="2800"/>
                        <a:t>100ms</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r>
              <a:tr h="726159">
                <a:tc>
                  <a:txBody>
                    <a:bodyPr/>
                    <a:lstStyle/>
                    <a:p>
                      <a:pPr algn="l" defTabSz="457200"/>
                      <a:r>
                        <a:rPr sz="2800"/>
                        <a:t>3. TCP握手</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r" defTabSz="457200"/>
                      <a:r>
                        <a:rPr sz="2800"/>
                        <a:t>200ms</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r" defTabSz="457200"/>
                      <a:r>
                        <a:rPr sz="2800"/>
                        <a:t>100ms</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r>
              <a:tr h="726159">
                <a:tc>
                  <a:txBody>
                    <a:bodyPr/>
                    <a:lstStyle/>
                    <a:p>
                      <a:pPr algn="l" defTabSz="457200"/>
                      <a:r>
                        <a:rPr sz="2800"/>
                        <a:t>4. TLS握手(可选)</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r" defTabSz="457200"/>
                      <a:r>
                        <a:rPr sz="2800"/>
                        <a:t>200-400ms</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r" defTabSz="457200"/>
                      <a:r>
                        <a:rPr sz="2800"/>
                        <a:t>100-200ms</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r>
              <a:tr h="726159">
                <a:tc>
                  <a:txBody>
                    <a:bodyPr/>
                    <a:lstStyle/>
                    <a:p>
                      <a:pPr algn="l" defTabSz="457200"/>
                      <a:r>
                        <a:rPr sz="2800"/>
                        <a:t>5. HTTP请求</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r" defTabSz="457200"/>
                      <a:r>
                        <a:rPr sz="2800"/>
                        <a:t>200ms</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r" defTabSz="457200"/>
                      <a:r>
                        <a:rPr sz="2800"/>
                        <a:t>100ms</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r>
              <a:tr h="726159">
                <a:tc>
                  <a:txBody>
                    <a:bodyPr/>
                    <a:lstStyle/>
                    <a:p>
                      <a:pPr defTabSz="457200"/>
                      <a:r>
                        <a:rPr sz="2800"/>
                        <a:t>整体延迟</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r>
                        <a:rPr sz="2800"/>
                        <a:t>200-3500ms</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defTabSz="457200"/>
                      <a:r>
                        <a:rPr sz="2800"/>
                        <a:t>100-600ms</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r>
            </a:tbl>
          </a:graphicData>
        </a:graphic>
      </p:graphicFrame>
    </p:spTree>
  </p:cSld>
  <p:clrMapOvr>
    <a:masterClrMapping/>
  </p:clrMapOvr>
  <p:transition xmlns:p14="http://schemas.microsoft.com/office/powerpoint/2010/main" spd="med" advClick="1" p14:dur="1000"/>
</p:sld>
</file>

<file path=ppt/slides/slide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1" name="Shape 601"/>
          <p:cNvSpPr/>
          <p:nvPr>
            <p:ph type="title"/>
          </p:nvPr>
        </p:nvSpPr>
        <p:spPr>
          <a:prstGeom prst="rect">
            <a:avLst/>
          </a:prstGeom>
        </p:spPr>
        <p:txBody>
          <a:bodyPr/>
          <a:lstStyle/>
          <a:p>
            <a:pPr/>
            <a:r>
              <a:t>什么是信令？</a:t>
            </a:r>
          </a:p>
        </p:txBody>
      </p:sp>
      <p:sp>
        <p:nvSpPr>
          <p:cNvPr id="602" name="Shape 602"/>
          <p:cNvSpPr/>
          <p:nvPr>
            <p:ph type="body" idx="1"/>
          </p:nvPr>
        </p:nvSpPr>
        <p:spPr>
          <a:xfrm>
            <a:off x="952500" y="2609850"/>
            <a:ext cx="11099800" cy="6286500"/>
          </a:xfrm>
          <a:prstGeom prst="rect">
            <a:avLst/>
          </a:prstGeom>
        </p:spPr>
        <p:txBody>
          <a:bodyPr/>
          <a:lstStyle/>
          <a:p>
            <a:pPr/>
            <a:r>
              <a:t>Signal，用于通信系统中，偏硬件的概念</a:t>
            </a:r>
          </a:p>
          <a:p>
            <a:pPr/>
            <a:r>
              <a:t>信令资源类似通行证，例如IM要保持用户永远在线，需要不断发送心跳包，就会占用大量信令，对运营商而已也没有产生太多流量，却占用了资源</a:t>
            </a:r>
          </a:p>
          <a:p>
            <a:pPr/>
            <a:r>
              <a:t>中移动2G数据传输是通过占用控制信道达成的，总信道量有限，因此GSM/GPRS网络受影响更严重</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